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1"/>
  </p:sldMasterIdLst>
  <p:notesMasterIdLst>
    <p:notesMasterId r:id="rId29"/>
  </p:notesMasterIdLst>
  <p:sldIdLst>
    <p:sldId id="256" r:id="rId2"/>
    <p:sldId id="257" r:id="rId3"/>
    <p:sldId id="259" r:id="rId4"/>
    <p:sldId id="263"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6" r:id="rId19"/>
    <p:sldId id="295" r:id="rId20"/>
    <p:sldId id="297" r:id="rId21"/>
    <p:sldId id="298" r:id="rId22"/>
    <p:sldId id="268" r:id="rId23"/>
    <p:sldId id="265" r:id="rId24"/>
    <p:sldId id="299" r:id="rId25"/>
    <p:sldId id="300" r:id="rId26"/>
    <p:sldId id="267" r:id="rId27"/>
    <p:sldId id="26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278" autoAdjust="0"/>
  </p:normalViewPr>
  <p:slideViewPr>
    <p:cSldViewPr snapToGrid="0">
      <p:cViewPr varScale="1">
        <p:scale>
          <a:sx n="96" d="100"/>
          <a:sy n="96" d="100"/>
        </p:scale>
        <p:origin x="11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CCA03-8D03-4471-AB09-C546BDB5FD6B}" type="datetimeFigureOut">
              <a:rPr lang="en-US"/>
              <a:t>3/30/2017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77127-FC6C-4C06-B074-C9ABE101D73A}" type="slidenum">
              <a:rPr lang="en-US"/>
              <a:t>‹#›</a:t>
            </a:fld>
            <a:endParaRPr lang="en-US"/>
          </a:p>
        </p:txBody>
      </p:sp>
    </p:spTree>
    <p:extLst>
      <p:ext uri="{BB962C8B-B14F-4D97-AF65-F5344CB8AC3E}">
        <p14:creationId xmlns:p14="http://schemas.microsoft.com/office/powerpoint/2010/main" val="90064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t>2</a:t>
            </a:fld>
            <a:endParaRPr lang="en-US"/>
          </a:p>
        </p:txBody>
      </p:sp>
    </p:spTree>
    <p:extLst>
      <p:ext uri="{BB962C8B-B14F-4D97-AF65-F5344CB8AC3E}">
        <p14:creationId xmlns:p14="http://schemas.microsoft.com/office/powerpoint/2010/main" val="101231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each integer key has over 4 billion possible, we have 2 keys which is 1.8x10^8</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94449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code that we</a:t>
            </a:r>
            <a:r>
              <a:rPr lang="en-GB" baseline="0" dirty="0"/>
              <a:t> developed to hide the pictures, however, instead of explain it to you one by one. </a:t>
            </a:r>
            <a:r>
              <a:rPr lang="en-GB" baseline="0" dirty="0" err="1"/>
              <a:t>Im</a:t>
            </a:r>
            <a:r>
              <a:rPr lang="en-GB" baseline="0" dirty="0"/>
              <a:t> going to show you an animation to show my program works</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718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a:t>
            </a:r>
            <a:r>
              <a:rPr lang="en-GB" baseline="0" dirty="0"/>
              <a:t> a look, this is the visible picture, and this is the pictures that we encoded. What we did is put the encrypted picture behind another pictures. Simple </a:t>
            </a:r>
            <a:r>
              <a:rPr lang="en-GB" dirty="0"/>
              <a:t>So, how exactly we can do that?</a:t>
            </a:r>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61803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how can the</a:t>
            </a:r>
            <a:r>
              <a:rPr lang="en-GB" baseline="0" dirty="0"/>
              <a:t> receiver can recover the picture that we hided. To do that, </a:t>
            </a:r>
            <a:r>
              <a:rPr lang="en-GB" baseline="0" dirty="0" err="1"/>
              <a:t>im</a:t>
            </a:r>
            <a:r>
              <a:rPr lang="en-GB" baseline="0" dirty="0"/>
              <a:t> going to show you another animation.</a:t>
            </a:r>
            <a:endParaRPr lang="en-GB" dirty="0"/>
          </a:p>
          <a:p>
            <a:r>
              <a:rPr lang="en-GB" dirty="0"/>
              <a:t> </a:t>
            </a:r>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711050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this is</a:t>
            </a:r>
            <a:r>
              <a:rPr lang="en-GB" baseline="0" dirty="0"/>
              <a:t> the code for it. However, this times, we have 3 different keys. Why 3? I m about to explain it to you.</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1933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separate</a:t>
            </a:r>
            <a:r>
              <a:rPr lang="en-GB" baseline="0" dirty="0"/>
              <a:t> them into 2 different pictures. Then, we don’t need the cover picture anymore, so just remove it; what we have left is the picture we hided before.</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4691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we</a:t>
            </a:r>
            <a:r>
              <a:rPr lang="en-GB" baseline="0" dirty="0"/>
              <a:t> take the information out. The last step is to decrypted it. </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50116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Picture Size-</a:t>
            </a:r>
            <a:r>
              <a:rPr lang="en-US" baseline="0" dirty="0"/>
              <a:t> Reduce unimportant information</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t>22</a:t>
            </a:fld>
            <a:endParaRPr lang="en-US"/>
          </a:p>
        </p:txBody>
      </p:sp>
    </p:spTree>
    <p:extLst>
      <p:ext uri="{BB962C8B-B14F-4D97-AF65-F5344CB8AC3E}">
        <p14:creationId xmlns:p14="http://schemas.microsoft.com/office/powerpoint/2010/main" val="176053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or Not</a:t>
            </a:r>
          </a:p>
          <a:p>
            <a:r>
              <a:rPr lang="en-US" dirty="0"/>
              <a:t>In version 2, If the id and password is the same it will still hide the picture but it won encrypt.</a:t>
            </a:r>
          </a:p>
          <a:p>
            <a:r>
              <a:rPr lang="en-US" dirty="0"/>
              <a:t>Because of failed algorithm id   ~password</a:t>
            </a:r>
          </a:p>
          <a:p>
            <a:r>
              <a:rPr lang="en-US" dirty="0"/>
              <a:t>NOT operation</a:t>
            </a:r>
          </a:p>
        </p:txBody>
      </p:sp>
      <p:sp>
        <p:nvSpPr>
          <p:cNvPr id="4" name="Slide Number Placeholder 3"/>
          <p:cNvSpPr>
            <a:spLocks noGrp="1"/>
          </p:cNvSpPr>
          <p:nvPr>
            <p:ph type="sldNum" sz="quarter" idx="10"/>
          </p:nvPr>
        </p:nvSpPr>
        <p:spPr/>
        <p:txBody>
          <a:bodyPr/>
          <a:lstStyle/>
          <a:p>
            <a:fld id="{20977127-FC6C-4C06-B074-C9ABE101D73A}" type="slidenum">
              <a:rPr lang="en-US"/>
              <a:t>23</a:t>
            </a:fld>
            <a:endParaRPr lang="en-US"/>
          </a:p>
        </p:txBody>
      </p:sp>
    </p:spTree>
    <p:extLst>
      <p:ext uri="{BB962C8B-B14F-4D97-AF65-F5344CB8AC3E}">
        <p14:creationId xmlns:p14="http://schemas.microsoft.com/office/powerpoint/2010/main" val="2979969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77127-FC6C-4C06-B074-C9ABE101D73A}" type="slidenum">
              <a:rPr lang="en-US">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86514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720p</a:t>
            </a:r>
          </a:p>
        </p:txBody>
      </p:sp>
      <p:sp>
        <p:nvSpPr>
          <p:cNvPr id="4" name="Slide Number Placeholder 3"/>
          <p:cNvSpPr>
            <a:spLocks noGrp="1"/>
          </p:cNvSpPr>
          <p:nvPr>
            <p:ph type="sldNum" sz="quarter" idx="10"/>
          </p:nvPr>
        </p:nvSpPr>
        <p:spPr/>
        <p:txBody>
          <a:bodyPr/>
          <a:lstStyle/>
          <a:p>
            <a:fld id="{20977127-FC6C-4C06-B074-C9ABE101D73A}" type="slidenum">
              <a:rPr lang="en-US"/>
              <a:t>3</a:t>
            </a:fld>
            <a:endParaRPr lang="en-US"/>
          </a:p>
        </p:txBody>
      </p:sp>
    </p:spTree>
    <p:extLst>
      <p:ext uri="{BB962C8B-B14F-4D97-AF65-F5344CB8AC3E}">
        <p14:creationId xmlns:p14="http://schemas.microsoft.com/office/powerpoint/2010/main" val="253117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AutoNum type="arabicPeriod"/>
            </a:pPr>
            <a:r>
              <a:rPr lang="en-US" baseline="0" dirty="0"/>
              <a:t>A more complicated algorithm can be used to ensure a higher detailed encryption can be done and it also improves security by increasing time it takes for </a:t>
            </a:r>
            <a:r>
              <a:rPr lang="en-US" baseline="0"/>
              <a:t>encryption.</a:t>
            </a:r>
            <a:endParaRPr lang="en-US" baseline="0" dirty="0"/>
          </a:p>
          <a:p>
            <a:pPr marL="228600" indent="-228600">
              <a:buFont typeface="Arial" panose="020B0604020202020204" pitchFamily="34" charset="0"/>
              <a:buAutoNum type="arabicPeriod"/>
            </a:pPr>
            <a:r>
              <a:rPr lang="en-US" baseline="0" dirty="0"/>
              <a:t>We could use a high quality image like a 1080p picture or a 4K picture. A higher quality has a higher file size and a higher file size means more information is available for us to use. We can remove a lot more of the unnecessary information and replace it with the information we want to hide and since there is more information available for us to use, a lot more information can be hidden.</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t>26</a:t>
            </a:fld>
            <a:endParaRPr lang="en-US"/>
          </a:p>
        </p:txBody>
      </p:sp>
    </p:spTree>
    <p:extLst>
      <p:ext uri="{BB962C8B-B14F-4D97-AF65-F5344CB8AC3E}">
        <p14:creationId xmlns:p14="http://schemas.microsoft.com/office/powerpoint/2010/main" val="4261241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we have</a:t>
            </a:r>
            <a:r>
              <a:rPr lang="en-US" baseline="0" dirty="0"/>
              <a:t> talked about what we did in Semester 1 and Semester 2. We then showed live demonstrations using our Raspberry Pi and Java Code, We also showed real life applications of our code. Finally we talked about the results and also camp up with some solutions and improvements to our project.</a:t>
            </a:r>
          </a:p>
          <a:p>
            <a:r>
              <a:rPr lang="en-US" baseline="0" dirty="0"/>
              <a:t>Any questions?</a:t>
            </a:r>
          </a:p>
          <a:p>
            <a:endParaRPr lang="en-US" baseline="0" dirty="0"/>
          </a:p>
          <a:p>
            <a:r>
              <a:rPr lang="en-US" baseline="0" dirty="0"/>
              <a:t>Thank you all for your valuable time and I hope you have enjoyed our presentation. </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t>27</a:t>
            </a:fld>
            <a:endParaRPr lang="en-US"/>
          </a:p>
        </p:txBody>
      </p:sp>
    </p:spTree>
    <p:extLst>
      <p:ext uri="{BB962C8B-B14F-4D97-AF65-F5344CB8AC3E}">
        <p14:creationId xmlns:p14="http://schemas.microsoft.com/office/powerpoint/2010/main" val="144634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First talk about the code</a:t>
            </a:r>
          </a:p>
          <a:p>
            <a:pPr marL="228600" indent="-228600">
              <a:buAutoNum type="arabicPeriod"/>
            </a:pPr>
            <a:endParaRPr lang="en-US" dirty="0"/>
          </a:p>
          <a:p>
            <a:pPr marL="228600" indent="-228600">
              <a:buAutoNum type="arabicPeriod"/>
            </a:pPr>
            <a:r>
              <a:rPr lang="en-US" dirty="0"/>
              <a:t>Without</a:t>
            </a:r>
            <a:r>
              <a:rPr lang="en-US" baseline="0" dirty="0"/>
              <a:t> the libraries being imported from the raspberry Pi, the code would not work</a:t>
            </a:r>
          </a:p>
          <a:p>
            <a:pPr marL="228600" indent="-228600">
              <a:buAutoNum type="arabicPeriod"/>
            </a:pPr>
            <a:r>
              <a:rPr lang="en-US" baseline="0" dirty="0"/>
              <a:t>(1280,720) is the resolution of the picture since we were tasked to use a 720p picture for hiding</a:t>
            </a:r>
          </a:p>
          <a:p>
            <a:pPr marL="228600" indent="-228600">
              <a:buAutoNum type="arabicPeriod"/>
            </a:pPr>
            <a:r>
              <a:rPr lang="en-US" baseline="0" dirty="0"/>
              <a:t>The camera is rotated 180 degrees because originally the camera is set upside down.</a:t>
            </a:r>
          </a:p>
          <a:p>
            <a:pPr marL="228600" indent="-228600">
              <a:buAutoNum type="arabicPeriod"/>
            </a:pPr>
            <a:r>
              <a:rPr lang="en-US" baseline="0" dirty="0"/>
              <a:t>The </a:t>
            </a:r>
            <a:r>
              <a:rPr lang="en-US" baseline="0" dirty="0" err="1"/>
              <a:t>MotionSensor</a:t>
            </a:r>
            <a:r>
              <a:rPr lang="en-US" baseline="0" dirty="0"/>
              <a:t> is connected to PIN number 4 in the GPIO settings</a:t>
            </a:r>
          </a:p>
          <a:p>
            <a:pPr marL="228600" indent="-228600">
              <a:buAutoNum type="arabicPeriod"/>
            </a:pPr>
            <a:r>
              <a:rPr lang="en-US" baseline="0" dirty="0"/>
              <a:t>When the sensor detects motion, it tells the camera to take a picture and then save it with the year, month, date, hours, minutes.</a:t>
            </a:r>
          </a:p>
          <a:p>
            <a:pPr marL="228600" indent="-228600">
              <a:buAutoNum type="arabicPeriod"/>
            </a:pPr>
            <a:r>
              <a:rPr lang="en-US" baseline="0" dirty="0"/>
              <a:t>It is saved as a .</a:t>
            </a:r>
            <a:r>
              <a:rPr lang="en-US" baseline="0" dirty="0" err="1"/>
              <a:t>png</a:t>
            </a:r>
            <a:r>
              <a:rPr lang="en-US" baseline="0" dirty="0"/>
              <a:t> file because .</a:t>
            </a:r>
            <a:r>
              <a:rPr lang="en-US" baseline="0" dirty="0" err="1"/>
              <a:t>png</a:t>
            </a:r>
            <a:r>
              <a:rPr lang="en-US" baseline="0" dirty="0"/>
              <a:t> is used to save high quality images</a:t>
            </a:r>
          </a:p>
          <a:p>
            <a:pPr marL="228600" indent="-228600">
              <a:buAutoNum type="arabicPeriod"/>
            </a:pPr>
            <a:endParaRPr lang="en-US" baseline="0" dirty="0"/>
          </a:p>
          <a:p>
            <a:pPr marL="0" indent="0">
              <a:buNone/>
            </a:pPr>
            <a:r>
              <a:rPr lang="en-US" dirty="0"/>
              <a:t>Then show</a:t>
            </a:r>
            <a:r>
              <a:rPr lang="en-US" baseline="0" dirty="0"/>
              <a:t> everyone the circuit with all the components</a:t>
            </a:r>
          </a:p>
          <a:p>
            <a:pPr marL="228600" indent="-228600">
              <a:buFont typeface="+mj-lt"/>
              <a:buAutoNum type="arabicPeriod"/>
            </a:pPr>
            <a:r>
              <a:rPr lang="en-US" baseline="0" dirty="0"/>
              <a:t>Talk about the Raspberry Pi circuit</a:t>
            </a:r>
          </a:p>
          <a:p>
            <a:pPr marL="228600" indent="-228600">
              <a:buFont typeface="+mj-lt"/>
              <a:buAutoNum type="arabicPeriod"/>
            </a:pPr>
            <a:r>
              <a:rPr lang="en-US" baseline="0" dirty="0"/>
              <a:t>Camera attached to the connector in the Raspberry Pi (Normal camera attached)</a:t>
            </a:r>
          </a:p>
          <a:p>
            <a:pPr marL="228600" indent="-228600">
              <a:buFont typeface="+mj-lt"/>
              <a:buAutoNum type="arabicPeriod"/>
            </a:pPr>
            <a:r>
              <a:rPr lang="en-US" baseline="0" dirty="0"/>
              <a:t>Talk about how the </a:t>
            </a:r>
            <a:r>
              <a:rPr lang="en-US" baseline="0" dirty="0" err="1"/>
              <a:t>MotionSensor</a:t>
            </a:r>
            <a:r>
              <a:rPr lang="en-US" baseline="0" dirty="0"/>
              <a:t> and how to change sensitivity and time</a:t>
            </a:r>
          </a:p>
          <a:p>
            <a:pPr marL="228600" indent="-228600">
              <a:buFont typeface="+mj-lt"/>
              <a:buAutoNum type="arabicPeriod"/>
            </a:pPr>
            <a:r>
              <a:rPr lang="en-US" baseline="0" dirty="0"/>
              <a:t>Talk about GPIO pins</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Show live demonstration of the code</a:t>
            </a:r>
            <a:endParaRPr lang="en-US" dirty="0"/>
          </a:p>
          <a:p>
            <a:pPr marL="0" indent="0">
              <a:buNone/>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t>4</a:t>
            </a:fld>
            <a:endParaRPr lang="en-US"/>
          </a:p>
        </p:txBody>
      </p:sp>
    </p:spTree>
    <p:extLst>
      <p:ext uri="{BB962C8B-B14F-4D97-AF65-F5344CB8AC3E}">
        <p14:creationId xmlns:p14="http://schemas.microsoft.com/office/powerpoint/2010/main" val="424370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my teammate, Pratheek</a:t>
            </a:r>
            <a:r>
              <a:rPr lang="en-US" baseline="0" dirty="0"/>
              <a:t> already</a:t>
            </a:r>
            <a:r>
              <a:rPr lang="en-US" dirty="0"/>
              <a:t> showed</a:t>
            </a:r>
            <a:r>
              <a:rPr lang="en-US" baseline="0" dirty="0"/>
              <a:t> you how we can capture the image by using the raspberry pi. Now, I'm going to talk about how we can hide a picture inside another </a:t>
            </a:r>
            <a:r>
              <a:rPr lang="en-US" baseline="0" dirty="0" err="1"/>
              <a:t>picture.  we</a:t>
            </a:r>
            <a:r>
              <a:rPr lang="en-US" baseline="0" dirty="0"/>
              <a:t> found out some possible solutions which </a:t>
            </a:r>
            <a:r>
              <a:rPr lang="en-US" baseline="0" dirty="0" err="1"/>
              <a:t>are .  We</a:t>
            </a:r>
            <a:r>
              <a:rPr lang="en-US" baseline="0" dirty="0"/>
              <a:t> decided to use </a:t>
            </a:r>
            <a:r>
              <a:rPr lang="en-US" baseline="0" dirty="0" err="1"/>
              <a:t>encrytion</a:t>
            </a:r>
            <a:r>
              <a:rPr lang="en-US" baseline="0" dirty="0"/>
              <a:t>. File linking and least </a:t>
            </a:r>
            <a:r>
              <a:rPr lang="en-US" baseline="0" dirty="0" err="1"/>
              <a:t>sigficicant</a:t>
            </a:r>
            <a:r>
              <a:rPr lang="en-US" baseline="0" dirty="0"/>
              <a:t> bit.  My teammate, Andy will talk about least significant bit after this.  Let begin with the encryption first</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7837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58978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there anyone wonder how the computer can show the images on the screen.</a:t>
            </a:r>
            <a:r>
              <a:rPr lang="en-US" baseline="0" dirty="0"/>
              <a:t> There is no magic. The secret is the file structure. First, the computer will look at the file signature to know whether it a picture or a document file. Then, the computer will looking for the header and data, finally the footer. Basically, it </a:t>
            </a:r>
            <a:r>
              <a:rPr lang="en-US" baseline="0" dirty="0" err="1"/>
              <a:t>kinda</a:t>
            </a:r>
            <a:r>
              <a:rPr lang="en-US" baseline="0" dirty="0"/>
              <a:t> the same with a structure of a essay. </a:t>
            </a:r>
          </a:p>
          <a:p>
            <a:endParaRPr lang="en-US" baseline="0" dirty="0"/>
          </a:p>
          <a:p>
            <a:r>
              <a:rPr lang="en-US" baseline="0" dirty="0"/>
              <a:t>So, if mess up the image structure. So, the computers don’t know what that is. Neither me So how I can do that?</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3195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java code for the encryption.</a:t>
            </a:r>
            <a:r>
              <a:rPr lang="en-US" baseline="0" dirty="0"/>
              <a:t> We will use 2 integer numbers as keys to encode the pictures.  What is the reason for using 2 keys? It’s because of the security</a:t>
            </a:r>
            <a:endParaRPr lang="en-US" dirty="0"/>
          </a:p>
        </p:txBody>
      </p:sp>
      <p:sp>
        <p:nvSpPr>
          <p:cNvPr id="4" name="Slide Number Placeholder 3"/>
          <p:cNvSpPr>
            <a:spLocks noGrp="1"/>
          </p:cNvSpPr>
          <p:nvPr>
            <p:ph type="sldNum" sz="quarter" idx="10"/>
          </p:nvPr>
        </p:nvSpPr>
        <p:spPr/>
        <p:txBody>
          <a:bodyPr/>
          <a:lstStyle/>
          <a:p>
            <a:fld id="{20977127-FC6C-4C06-B074-C9ABE101D73A}"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09686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I want to increase</a:t>
            </a:r>
            <a:r>
              <a:rPr lang="en-GB" baseline="0" dirty="0"/>
              <a:t> the security of the encryption to avoid some people can decode the pictures by using brute force attack. And what is Brute force attack?</a:t>
            </a:r>
            <a:endParaRPr lang="en-GB" dirty="0"/>
          </a:p>
        </p:txBody>
      </p:sp>
      <p:sp>
        <p:nvSpPr>
          <p:cNvPr id="4" name="Slide Number Placeholder 3"/>
          <p:cNvSpPr>
            <a:spLocks noGrp="1"/>
          </p:cNvSpPr>
          <p:nvPr>
            <p:ph type="sldNum" sz="quarter" idx="10"/>
          </p:nvPr>
        </p:nvSpPr>
        <p:spPr/>
        <p:txBody>
          <a:bodyPr/>
          <a:lstStyle/>
          <a:p>
            <a:fld id="{20977127-FC6C-4C06-B074-C9ABE101D73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18684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kern="1200" dirty="0">
                <a:solidFill>
                  <a:schemeClr val="tx1"/>
                </a:solidFill>
                <a:effectLst/>
                <a:latin typeface="+mn-lt"/>
                <a:ea typeface="+mn-ea"/>
                <a:cs typeface="+mn-cs"/>
              </a:rPr>
              <a:t>Let</a:t>
            </a:r>
            <a:r>
              <a:rPr lang="en-GB" sz="1100" b="0" i="0" kern="1200" baseline="0" dirty="0">
                <a:solidFill>
                  <a:schemeClr val="tx1"/>
                </a:solidFill>
                <a:effectLst/>
                <a:latin typeface="+mn-lt"/>
                <a:ea typeface="+mn-ea"/>
                <a:cs typeface="+mn-cs"/>
              </a:rPr>
              <a:t> look at this numeric lock. Basically, </a:t>
            </a:r>
            <a:r>
              <a:rPr lang="en-GB" sz="1100" b="0" i="0" kern="1200" dirty="0">
                <a:solidFill>
                  <a:schemeClr val="tx1"/>
                </a:solidFill>
                <a:effectLst/>
                <a:latin typeface="+mn-lt"/>
                <a:ea typeface="+mn-ea"/>
                <a:cs typeface="+mn-cs"/>
              </a:rPr>
              <a:t>you can open this lock by finding the correct combination . First you try the combination 0-0-0, then you try 0-0-1, then 0-0-2, and so on, until you can open it.  It will take you a while</a:t>
            </a:r>
            <a:r>
              <a:rPr lang="en-GB" sz="1100" b="0" i="0" kern="1200" baseline="0" dirty="0">
                <a:solidFill>
                  <a:schemeClr val="tx1"/>
                </a:solidFill>
                <a:effectLst/>
                <a:latin typeface="+mn-lt"/>
                <a:ea typeface="+mn-ea"/>
                <a:cs typeface="+mn-cs"/>
              </a:rPr>
              <a:t> </a:t>
            </a:r>
            <a:r>
              <a:rPr lang="en-GB" sz="1100" b="0" i="0" kern="1200" dirty="0">
                <a:solidFill>
                  <a:schemeClr val="tx1"/>
                </a:solidFill>
                <a:effectLst/>
                <a:latin typeface="+mn-lt"/>
                <a:ea typeface="+mn-ea"/>
                <a:cs typeface="+mn-cs"/>
              </a:rPr>
              <a:t>to find the right combination</a:t>
            </a:r>
            <a:r>
              <a:rPr lang="en-GB" sz="1100" b="0" i="0" kern="1200" baseline="0" dirty="0">
                <a:solidFill>
                  <a:schemeClr val="tx1"/>
                </a:solidFill>
                <a:effectLst/>
                <a:latin typeface="+mn-lt"/>
                <a:ea typeface="+mn-ea"/>
                <a:cs typeface="+mn-cs"/>
              </a:rPr>
              <a:t> but a</a:t>
            </a:r>
            <a:r>
              <a:rPr lang="en-GB" sz="1100" b="0" i="0" kern="1200" dirty="0">
                <a:solidFill>
                  <a:schemeClr val="tx1"/>
                </a:solidFill>
                <a:effectLst/>
                <a:latin typeface="+mn-lt"/>
                <a:ea typeface="+mn-ea"/>
                <a:cs typeface="+mn-cs"/>
              </a:rPr>
              <a:t>fter</a:t>
            </a:r>
            <a:r>
              <a:rPr lang="en-GB" sz="1100" b="0" i="0" kern="1200" baseline="0" dirty="0">
                <a:solidFill>
                  <a:schemeClr val="tx1"/>
                </a:solidFill>
                <a:effectLst/>
                <a:latin typeface="+mn-lt"/>
                <a:ea typeface="+mn-ea"/>
                <a:cs typeface="+mn-cs"/>
              </a:rPr>
              <a:t> all, you finally can open it. </a:t>
            </a:r>
            <a:r>
              <a:rPr lang="en-GB" sz="1100" b="0" i="0" kern="1200" dirty="0">
                <a:solidFill>
                  <a:schemeClr val="tx1"/>
                </a:solidFill>
                <a:effectLst/>
                <a:latin typeface="+mn-lt"/>
                <a:ea typeface="+mn-ea"/>
                <a:cs typeface="+mn-cs"/>
              </a:rPr>
              <a:t>You might get lucky and find it in the first minute.  We</a:t>
            </a:r>
            <a:r>
              <a:rPr lang="en-GB" sz="1100" b="0" i="0" kern="1200" baseline="0" dirty="0">
                <a:solidFill>
                  <a:schemeClr val="tx1"/>
                </a:solidFill>
                <a:effectLst/>
                <a:latin typeface="+mn-lt"/>
                <a:ea typeface="+mn-ea"/>
                <a:cs typeface="+mn-cs"/>
              </a:rPr>
              <a:t> call this technique </a:t>
            </a:r>
            <a:r>
              <a:rPr lang="en-GB" sz="1100" b="0" i="0" kern="1200" dirty="0">
                <a:solidFill>
                  <a:schemeClr val="tx1"/>
                </a:solidFill>
                <a:effectLst/>
                <a:latin typeface="+mn-lt"/>
                <a:ea typeface="+mn-ea"/>
                <a:cs typeface="+mn-cs"/>
              </a:rPr>
              <a:t>Brute Force. . So, to</a:t>
            </a:r>
            <a:r>
              <a:rPr lang="en-GB" sz="1100" b="0" i="0" kern="1200" baseline="0" dirty="0">
                <a:solidFill>
                  <a:schemeClr val="tx1"/>
                </a:solidFill>
                <a:effectLst/>
                <a:latin typeface="+mn-lt"/>
                <a:ea typeface="+mn-ea"/>
                <a:cs typeface="+mn-cs"/>
              </a:rPr>
              <a:t> avoid someone can find the password, we use 2 different keys to encode the pictures. </a:t>
            </a:r>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0419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8862700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7EF2E0C5-C012-42D3-8891-7652D758DD93}"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883153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497301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3010077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3214828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3138746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401677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3227933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305447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66996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7EF2E0C5-C012-42D3-8891-7652D758DD93}"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681415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EF2E0C5-C012-42D3-8891-7652D758DD93}"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802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EF2E0C5-C012-42D3-8891-7652D758DD93}" type="datetimeFigureOut">
              <a:rPr lang="en-GB" smtClean="0"/>
              <a:t>30/03/2017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2677403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EF2E0C5-C012-42D3-8891-7652D758DD93}" type="datetimeFigureOut">
              <a:rPr lang="en-GB" smtClean="0"/>
              <a:t>30/03/2017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217416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EF2E0C5-C012-42D3-8891-7652D758DD93}" type="datetimeFigureOut">
              <a:rPr lang="en-GB" smtClean="0"/>
              <a:t>30/03/2017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243761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7EF2E0C5-C012-42D3-8891-7652D758DD93}"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64507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7EF2E0C5-C012-42D3-8891-7652D758DD93}"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72CBFE-7924-4ABD-99F9-3B21D9F97F03}" type="slidenum">
              <a:rPr lang="en-GB" smtClean="0"/>
              <a:t>‹#›</a:t>
            </a:fld>
            <a:endParaRPr lang="en-GB"/>
          </a:p>
        </p:txBody>
      </p:sp>
    </p:spTree>
    <p:extLst>
      <p:ext uri="{BB962C8B-B14F-4D97-AF65-F5344CB8AC3E}">
        <p14:creationId xmlns:p14="http://schemas.microsoft.com/office/powerpoint/2010/main" val="196433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F2E0C5-C012-42D3-8891-7652D758DD93}" type="datetimeFigureOut">
              <a:rPr lang="en-GB" smtClean="0"/>
              <a:t>30/03/2017</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F72CBFE-7924-4ABD-99F9-3B21D9F97F03}" type="slidenum">
              <a:rPr lang="en-GB" smtClean="0"/>
              <a:t>‹#›</a:t>
            </a:fld>
            <a:endParaRPr lang="en-GB"/>
          </a:p>
        </p:txBody>
      </p:sp>
    </p:spTree>
    <p:extLst>
      <p:ext uri="{BB962C8B-B14F-4D97-AF65-F5344CB8AC3E}">
        <p14:creationId xmlns:p14="http://schemas.microsoft.com/office/powerpoint/2010/main" val="3843733609"/>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tm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kynewsper.hol.es/Electronic_devices_ban_on_some_UK-bound_flights.html"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Steganography Project</a:t>
            </a:r>
          </a:p>
        </p:txBody>
      </p:sp>
      <p:sp>
        <p:nvSpPr>
          <p:cNvPr id="3" name="Subtitle 2"/>
          <p:cNvSpPr>
            <a:spLocks noGrp="1"/>
          </p:cNvSpPr>
          <p:nvPr>
            <p:ph type="subTitle" idx="1"/>
          </p:nvPr>
        </p:nvSpPr>
        <p:spPr/>
        <p:txBody>
          <a:bodyPr/>
          <a:lstStyle/>
          <a:p>
            <a:r>
              <a:rPr lang="en-GB" dirty="0"/>
              <a:t>Pratheek, Andy and Harry</a:t>
            </a:r>
          </a:p>
        </p:txBody>
      </p:sp>
    </p:spTree>
    <p:extLst>
      <p:ext uri="{BB962C8B-B14F-4D97-AF65-F5344CB8AC3E}">
        <p14:creationId xmlns:p14="http://schemas.microsoft.com/office/powerpoint/2010/main" val="28281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3076" y="1562602"/>
            <a:ext cx="3879849" cy="3879849"/>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031" y="2519565"/>
            <a:ext cx="3416300" cy="16637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030" y="2519563"/>
            <a:ext cx="3416300" cy="16637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823" y="4183263"/>
            <a:ext cx="1207191" cy="1203165"/>
          </a:xfrm>
          <a:prstGeom prst="rect">
            <a:avLst/>
          </a:prstGeom>
        </p:spPr>
      </p:pic>
      <p:sp>
        <p:nvSpPr>
          <p:cNvPr id="8" name="TextBox 7"/>
          <p:cNvSpPr txBox="1"/>
          <p:nvPr/>
        </p:nvSpPr>
        <p:spPr>
          <a:xfrm>
            <a:off x="3933076" y="214488"/>
            <a:ext cx="4814650" cy="707886"/>
          </a:xfrm>
          <a:prstGeom prst="rect">
            <a:avLst/>
          </a:prstGeom>
          <a:noFill/>
        </p:spPr>
        <p:txBody>
          <a:bodyPr wrap="square" rtlCol="0">
            <a:spAutoFit/>
          </a:bodyPr>
          <a:lstStyle/>
          <a:p>
            <a:r>
              <a:rPr lang="en-GB" sz="4000" dirty="0">
                <a:solidFill>
                  <a:prstClr val="black"/>
                </a:solidFill>
              </a:rPr>
              <a:t>Brute Force Attack</a:t>
            </a:r>
          </a:p>
        </p:txBody>
      </p:sp>
    </p:spTree>
    <p:extLst>
      <p:ext uri="{BB962C8B-B14F-4D97-AF65-F5344CB8AC3E}">
        <p14:creationId xmlns:p14="http://schemas.microsoft.com/office/powerpoint/2010/main" val="327905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2312" y="3265654"/>
            <a:ext cx="4828798" cy="930664"/>
          </a:xfrm>
        </p:spPr>
        <p:txBody>
          <a:bodyPr>
            <a:noAutofit/>
          </a:bodyPr>
          <a:lstStyle/>
          <a:p>
            <a:pPr marL="0" indent="0" fontAlgn="ctr">
              <a:buNone/>
            </a:pPr>
            <a:r>
              <a:rPr lang="en-GB" sz="7000" dirty="0"/>
              <a:t>1.8x10</a:t>
            </a:r>
            <a:r>
              <a:rPr lang="en-GB" sz="7000" baseline="30000" dirty="0"/>
              <a:t>19</a:t>
            </a:r>
          </a:p>
        </p:txBody>
      </p:sp>
      <p:sp>
        <p:nvSpPr>
          <p:cNvPr id="4" name="TextBox 3"/>
          <p:cNvSpPr txBox="1"/>
          <p:nvPr/>
        </p:nvSpPr>
        <p:spPr>
          <a:xfrm>
            <a:off x="2862352" y="1442035"/>
            <a:ext cx="4690097" cy="3231654"/>
          </a:xfrm>
          <a:prstGeom prst="rect">
            <a:avLst/>
          </a:prstGeom>
          <a:noFill/>
        </p:spPr>
        <p:txBody>
          <a:bodyPr wrap="square" rtlCol="0">
            <a:spAutoFit/>
          </a:bodyPr>
          <a:lstStyle/>
          <a:p>
            <a:pPr algn="ctr"/>
            <a:r>
              <a:rPr lang="en-GB" sz="3600" dirty="0">
                <a:solidFill>
                  <a:prstClr val="white"/>
                </a:solidFill>
              </a:rPr>
              <a:t>Possibilities</a:t>
            </a:r>
          </a:p>
          <a:p>
            <a:pPr algn="ctr"/>
            <a:endParaRPr lang="en-GB" sz="2800" dirty="0">
              <a:solidFill>
                <a:prstClr val="white"/>
              </a:solidFill>
            </a:endParaRPr>
          </a:p>
          <a:p>
            <a:pPr algn="ctr"/>
            <a:endParaRPr lang="en-GB" sz="2800" dirty="0">
              <a:solidFill>
                <a:prstClr val="white"/>
              </a:solidFill>
            </a:endParaRPr>
          </a:p>
          <a:p>
            <a:pPr algn="ctr"/>
            <a:r>
              <a:rPr lang="en-GB" sz="2800" dirty="0">
                <a:solidFill>
                  <a:prstClr val="white"/>
                </a:solidFill>
              </a:rPr>
              <a:t>4294967295</a:t>
            </a:r>
          </a:p>
          <a:p>
            <a:pPr algn="ctr"/>
            <a:endParaRPr lang="en-GB" sz="2800" dirty="0">
              <a:solidFill>
                <a:prstClr val="white"/>
              </a:solidFill>
            </a:endParaRPr>
          </a:p>
          <a:p>
            <a:pPr algn="ctr"/>
            <a:endParaRPr lang="en-GB" sz="2800" dirty="0">
              <a:solidFill>
                <a:prstClr val="white"/>
              </a:solidFill>
            </a:endParaRPr>
          </a:p>
          <a:p>
            <a:pPr fontAlgn="ctr"/>
            <a:r>
              <a:rPr lang="en-GB" sz="2800" dirty="0">
                <a:solidFill>
                  <a:prstClr val="white"/>
                </a:solidFill>
              </a:rPr>
              <a:t>			4294967295</a:t>
            </a:r>
          </a:p>
        </p:txBody>
      </p:sp>
      <p:sp>
        <p:nvSpPr>
          <p:cNvPr id="8" name="TextBox 7"/>
          <p:cNvSpPr txBox="1"/>
          <p:nvPr/>
        </p:nvSpPr>
        <p:spPr>
          <a:xfrm>
            <a:off x="-135081" y="1442035"/>
            <a:ext cx="3690647" cy="3231654"/>
          </a:xfrm>
          <a:prstGeom prst="rect">
            <a:avLst/>
          </a:prstGeom>
          <a:noFill/>
        </p:spPr>
        <p:txBody>
          <a:bodyPr wrap="square" rtlCol="0">
            <a:spAutoFit/>
          </a:bodyPr>
          <a:lstStyle/>
          <a:p>
            <a:pPr algn="ctr"/>
            <a:r>
              <a:rPr lang="en-GB" sz="3600" dirty="0">
                <a:solidFill>
                  <a:prstClr val="white"/>
                </a:solidFill>
              </a:rPr>
              <a:t>2 integer keys</a:t>
            </a:r>
          </a:p>
          <a:p>
            <a:pPr algn="ctr"/>
            <a:endParaRPr lang="en-GB" sz="2800" dirty="0">
              <a:solidFill>
                <a:prstClr val="white"/>
              </a:solidFill>
            </a:endParaRPr>
          </a:p>
          <a:p>
            <a:pPr algn="ctr"/>
            <a:endParaRPr lang="en-GB" sz="2800" dirty="0">
              <a:solidFill>
                <a:prstClr val="white"/>
              </a:solidFill>
            </a:endParaRPr>
          </a:p>
          <a:p>
            <a:pPr algn="ctr"/>
            <a:r>
              <a:rPr lang="en-GB" sz="2800" dirty="0">
                <a:solidFill>
                  <a:prstClr val="white"/>
                </a:solidFill>
              </a:rPr>
              <a:t>ID</a:t>
            </a:r>
          </a:p>
          <a:p>
            <a:pPr algn="ctr"/>
            <a:endParaRPr lang="en-GB" sz="2800" dirty="0">
              <a:solidFill>
                <a:prstClr val="white"/>
              </a:solidFill>
            </a:endParaRPr>
          </a:p>
          <a:p>
            <a:pPr algn="ctr"/>
            <a:endParaRPr lang="en-GB" sz="2800" dirty="0">
              <a:solidFill>
                <a:prstClr val="white"/>
              </a:solidFill>
            </a:endParaRPr>
          </a:p>
          <a:p>
            <a:pPr algn="ctr"/>
            <a:r>
              <a:rPr lang="en-GB" sz="2800" dirty="0">
                <a:solidFill>
                  <a:prstClr val="white"/>
                </a:solidFill>
              </a:rPr>
              <a:t>PASSWORD</a:t>
            </a:r>
          </a:p>
        </p:txBody>
      </p:sp>
      <p:sp>
        <p:nvSpPr>
          <p:cNvPr id="9" name="TextBox 8"/>
          <p:cNvSpPr txBox="1"/>
          <p:nvPr/>
        </p:nvSpPr>
        <p:spPr>
          <a:xfrm>
            <a:off x="4942431" y="3439390"/>
            <a:ext cx="529937" cy="707886"/>
          </a:xfrm>
          <a:prstGeom prst="rect">
            <a:avLst/>
          </a:prstGeom>
          <a:noFill/>
        </p:spPr>
        <p:txBody>
          <a:bodyPr wrap="square" rtlCol="0">
            <a:spAutoFit/>
          </a:bodyPr>
          <a:lstStyle/>
          <a:p>
            <a:r>
              <a:rPr lang="en-GB" sz="4000" dirty="0">
                <a:solidFill>
                  <a:prstClr val="white"/>
                </a:solidFill>
              </a:rPr>
              <a:t>X</a:t>
            </a:r>
          </a:p>
        </p:txBody>
      </p:sp>
      <p:sp>
        <p:nvSpPr>
          <p:cNvPr id="11" name="Equal 10"/>
          <p:cNvSpPr/>
          <p:nvPr/>
        </p:nvSpPr>
        <p:spPr>
          <a:xfrm>
            <a:off x="6477627" y="3439390"/>
            <a:ext cx="1234776" cy="583193"/>
          </a:xfrm>
          <a:prstGeom prst="mathEqual">
            <a:avLst/>
          </a:prstGeom>
          <a:solidFill>
            <a:schemeClr val="tx1">
              <a:lumMod val="95000"/>
            </a:schemeClr>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59655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200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30168" y="1604668"/>
            <a:ext cx="6638543" cy="2903324"/>
          </a:xfrm>
        </p:spPr>
        <p:txBody>
          <a:bodyPr>
            <a:noAutofit/>
          </a:bodyPr>
          <a:lstStyle/>
          <a:p>
            <a:r>
              <a:rPr lang="en-GB" sz="6000" dirty="0"/>
              <a:t>Hiding Picture</a:t>
            </a:r>
          </a:p>
        </p:txBody>
      </p:sp>
    </p:spTree>
    <p:extLst>
      <p:ext uri="{BB962C8B-B14F-4D97-AF65-F5344CB8AC3E}">
        <p14:creationId xmlns:p14="http://schemas.microsoft.com/office/powerpoint/2010/main" val="213498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440"/>
          <a:stretch/>
        </p:blipFill>
        <p:spPr>
          <a:xfrm>
            <a:off x="1698171" y="648392"/>
            <a:ext cx="8932881" cy="5203767"/>
          </a:xfrm>
          <a:prstGeom prst="rect">
            <a:avLst/>
          </a:prstGeom>
        </p:spPr>
      </p:pic>
    </p:spTree>
    <p:extLst>
      <p:ext uri="{BB962C8B-B14F-4D97-AF65-F5344CB8AC3E}">
        <p14:creationId xmlns:p14="http://schemas.microsoft.com/office/powerpoint/2010/main" val="2884283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510789" y="1311720"/>
            <a:ext cx="1880754" cy="523220"/>
          </a:xfrm>
          <a:prstGeom prst="rect">
            <a:avLst/>
          </a:prstGeom>
          <a:noFill/>
        </p:spPr>
        <p:txBody>
          <a:bodyPr wrap="square" rtlCol="0">
            <a:spAutoFit/>
          </a:bodyPr>
          <a:lstStyle/>
          <a:p>
            <a:r>
              <a:rPr lang="en-GB" sz="2800" dirty="0">
                <a:solidFill>
                  <a:schemeClr val="bg1"/>
                </a:solidFill>
              </a:rPr>
              <a:t>Encrypted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090" y="1834940"/>
            <a:ext cx="2538127" cy="24971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1605" y="714579"/>
            <a:ext cx="6118043" cy="4902449"/>
          </a:xfrm>
          <a:prstGeom prst="rect">
            <a:avLst/>
          </a:prstGeom>
        </p:spPr>
      </p:pic>
      <p:sp>
        <p:nvSpPr>
          <p:cNvPr id="9" name="Rectangle 8"/>
          <p:cNvSpPr/>
          <p:nvPr/>
        </p:nvSpPr>
        <p:spPr>
          <a:xfrm>
            <a:off x="409163" y="2836707"/>
            <a:ext cx="4359720" cy="923330"/>
          </a:xfrm>
          <a:prstGeom prst="rect">
            <a:avLst/>
          </a:prstGeom>
          <a:noFill/>
        </p:spPr>
        <p:txBody>
          <a:bodyPr wrap="none" lIns="91440" tIns="45720" rIns="91440" bIns="45720">
            <a:spAutoFit/>
          </a:bodyPr>
          <a:lstStyle/>
          <a:p>
            <a:pPr algn="ctr"/>
            <a:r>
              <a:rPr lang="en-US" sz="5400" dirty="0">
                <a:ln w="0"/>
                <a:solidFill>
                  <a:prstClr val="black"/>
                </a:solidFill>
                <a:effectLst>
                  <a:outerShdw blurRad="38100" dist="19050" dir="2700000" algn="tl" rotWithShape="0">
                    <a:prstClr val="black">
                      <a:alpha val="40000"/>
                    </a:prstClr>
                  </a:outerShdw>
                </a:effectLst>
              </a:rPr>
              <a:t>Steganography</a:t>
            </a:r>
          </a:p>
        </p:txBody>
      </p:sp>
    </p:spTree>
    <p:extLst>
      <p:ext uri="{BB962C8B-B14F-4D97-AF65-F5344CB8AC3E}">
        <p14:creationId xmlns:p14="http://schemas.microsoft.com/office/powerpoint/2010/main" val="297727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4.07407E-6 L 0.36914 0.0051 " pathEditMode="relative" rAng="0" ptsTypes="AA">
                                      <p:cBhvr>
                                        <p:cTn id="6" dur="2000" fill="hold"/>
                                        <p:tgtEl>
                                          <p:spTgt spid="8"/>
                                        </p:tgtEl>
                                        <p:attrNameLst>
                                          <p:attrName>ppt_x</p:attrName>
                                          <p:attrName>ppt_y</p:attrName>
                                        </p:attrNameLst>
                                      </p:cBhvr>
                                      <p:rCtr x="18451" y="255"/>
                                    </p:animMotion>
                                  </p:childTnLst>
                                </p:cTn>
                              </p:par>
                              <p:par>
                                <p:cTn id="7" presetID="2" presetClass="entr" presetSubtype="4" fill="hold" grpId="0" nodeType="withEffect">
                                  <p:stCondLst>
                                    <p:cond delay="250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500" fill="hold"/>
                                        <p:tgtEl>
                                          <p:spTgt spid="9"/>
                                        </p:tgtEl>
                                        <p:attrNameLst>
                                          <p:attrName>ppt_x</p:attrName>
                                        </p:attrNameLst>
                                      </p:cBhvr>
                                      <p:tavLst>
                                        <p:tav tm="0">
                                          <p:val>
                                            <p:strVal val="#ppt_x"/>
                                          </p:val>
                                        </p:tav>
                                        <p:tav tm="100000">
                                          <p:val>
                                            <p:strVal val="#ppt_x"/>
                                          </p:val>
                                        </p:tav>
                                      </p:tavLst>
                                    </p:anim>
                                    <p:anim calcmode="lin" valueType="num">
                                      <p:cBhvr additive="base">
                                        <p:cTn id="1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695" y="467591"/>
            <a:ext cx="5744377" cy="401635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077864063"/>
              </p:ext>
            </p:extLst>
          </p:nvPr>
        </p:nvGraphicFramePr>
        <p:xfrm>
          <a:off x="6485723" y="5896577"/>
          <a:ext cx="5706277" cy="956491"/>
        </p:xfrm>
        <a:graphic>
          <a:graphicData uri="http://schemas.openxmlformats.org/drawingml/2006/table">
            <a:tbl>
              <a:tblPr>
                <a:tableStyleId>{793D81CF-94F2-401A-BA57-92F5A7B2D0C5}</a:tableStyleId>
              </a:tblPr>
              <a:tblGrid>
                <a:gridCol w="5706277">
                  <a:extLst>
                    <a:ext uri="{9D8B030D-6E8A-4147-A177-3AD203B41FA5}">
                      <a16:colId xmlns:a16="http://schemas.microsoft.com/office/drawing/2014/main" val="20000"/>
                    </a:ext>
                  </a:extLst>
                </a:gridCol>
              </a:tblGrid>
              <a:tr h="956491">
                <a:tc>
                  <a:txBody>
                    <a:bodyPr/>
                    <a:lstStyle/>
                    <a:p>
                      <a:pPr algn="ctr">
                        <a:lnSpc>
                          <a:spcPct val="150000"/>
                        </a:lnSpc>
                      </a:pPr>
                      <a:r>
                        <a:rPr lang="en-GB" sz="2800" dirty="0">
                          <a:latin typeface="Arial" panose="020B0604020202020204" pitchFamily="34" charset="0"/>
                          <a:cs typeface="Arial" panose="020B0604020202020204" pitchFamily="34" charset="0"/>
                        </a:rPr>
                        <a:t>Secret</a:t>
                      </a:r>
                      <a:r>
                        <a:rPr lang="en-GB" sz="2800" baseline="0" dirty="0">
                          <a:latin typeface="Arial" panose="020B0604020202020204" pitchFamily="34" charset="0"/>
                          <a:cs typeface="Arial" panose="020B0604020202020204" pitchFamily="34" charset="0"/>
                        </a:rPr>
                        <a:t> Info</a:t>
                      </a:r>
                      <a:endParaRPr lang="en-GB" sz="2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10681855" y="3491345"/>
          <a:ext cx="208280" cy="365760"/>
        </p:xfrm>
        <a:graphic>
          <a:graphicData uri="http://schemas.openxmlformats.org/drawingml/2006/table">
            <a:tbl>
              <a:tblPr/>
              <a:tblGrid>
                <a:gridCol w="208280">
                  <a:extLst>
                    <a:ext uri="{9D8B030D-6E8A-4147-A177-3AD203B41FA5}">
                      <a16:colId xmlns:a16="http://schemas.microsoft.com/office/drawing/2014/main" val="20000"/>
                    </a:ext>
                  </a:extLst>
                </a:gridCol>
              </a:tblGrid>
              <a:tr h="0">
                <a:tc>
                  <a:txBody>
                    <a:bodyPr/>
                    <a:lstStyle/>
                    <a:p>
                      <a:endParaRPr lang="en-GB" dirty="0"/>
                    </a:p>
                  </a:txBody>
                  <a:tcPr>
                    <a:lnL w="57150" cmpd="sng">
                      <a:solidFill>
                        <a:schemeClr val="tx1"/>
                      </a:solidFill>
                      <a:prstDash val="solid"/>
                    </a:lnL>
                    <a:lnR w="57150" cmpd="sng">
                      <a:solidFill>
                        <a:schemeClr val="tx1"/>
                      </a:solidFill>
                      <a:prstDash val="solid"/>
                    </a:lnR>
                    <a:lnT w="57150" cmpd="sng">
                      <a:solidFill>
                        <a:schemeClr val="tx1"/>
                      </a:solidFill>
                      <a:prstDash val="solid"/>
                    </a:lnT>
                    <a:lnB w="57150" cmpd="sng">
                      <a:solidFill>
                        <a:schemeClr val="tx1"/>
                      </a:solidFill>
                      <a:prstDash val="soli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15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143 0.00023 L -0.25287 -0.20509 " pathEditMode="relative" rAng="0" ptsTypes="AA">
                                      <p:cBhvr>
                                        <p:cTn id="6" dur="2000" fill="hold"/>
                                        <p:tgtEl>
                                          <p:spTgt spid="3"/>
                                        </p:tgtEl>
                                        <p:attrNameLst>
                                          <p:attrName>ppt_x</p:attrName>
                                          <p:attrName>ppt_y</p:attrName>
                                        </p:attrNameLst>
                                      </p:cBhvr>
                                      <p:rCtr x="-12721" y="-1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122" y="2581752"/>
            <a:ext cx="4715692" cy="1456267"/>
          </a:xfrm>
        </p:spPr>
        <p:txBody>
          <a:bodyPr>
            <a:normAutofit/>
          </a:bodyPr>
          <a:lstStyle/>
          <a:p>
            <a:r>
              <a:rPr lang="en-GB" sz="4000" dirty="0"/>
              <a:t>Restoring Image</a:t>
            </a:r>
          </a:p>
        </p:txBody>
      </p:sp>
    </p:spTree>
    <p:extLst>
      <p:ext uri="{BB962C8B-B14F-4D97-AF65-F5344CB8AC3E}">
        <p14:creationId xmlns:p14="http://schemas.microsoft.com/office/powerpoint/2010/main" val="131724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984" y="1293004"/>
            <a:ext cx="8975227" cy="4139737"/>
          </a:xfrm>
          <a:prstGeom prst="rect">
            <a:avLst/>
          </a:prstGeom>
        </p:spPr>
      </p:pic>
      <p:sp>
        <p:nvSpPr>
          <p:cNvPr id="5" name="TextBox 4"/>
          <p:cNvSpPr txBox="1"/>
          <p:nvPr/>
        </p:nvSpPr>
        <p:spPr>
          <a:xfrm>
            <a:off x="346994" y="1903616"/>
            <a:ext cx="2349731" cy="1200329"/>
          </a:xfrm>
          <a:prstGeom prst="rect">
            <a:avLst/>
          </a:prstGeom>
          <a:noFill/>
        </p:spPr>
        <p:txBody>
          <a:bodyPr wrap="square" rtlCol="0" anchor="t">
            <a:spAutoFit/>
          </a:bodyPr>
          <a:lstStyle/>
          <a:p>
            <a:r>
              <a:rPr lang="en-GB" sz="2400" dirty="0">
                <a:solidFill>
                  <a:prstClr val="white"/>
                </a:solidFill>
              </a:rPr>
              <a:t>1 Key:</a:t>
            </a:r>
          </a:p>
          <a:p>
            <a:endParaRPr lang="en-GB" sz="2400" dirty="0">
              <a:solidFill>
                <a:prstClr val="white"/>
              </a:solidFill>
            </a:endParaRPr>
          </a:p>
          <a:p>
            <a:r>
              <a:rPr lang="en-GB" sz="2400" dirty="0">
                <a:solidFill>
                  <a:prstClr val="white"/>
                </a:solidFill>
              </a:rPr>
              <a:t>PICTURE LENGTH</a:t>
            </a:r>
          </a:p>
        </p:txBody>
      </p:sp>
    </p:spTree>
    <p:extLst>
      <p:ext uri="{BB962C8B-B14F-4D97-AF65-F5344CB8AC3E}">
        <p14:creationId xmlns:p14="http://schemas.microsoft.com/office/powerpoint/2010/main" val="281936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Left Brace 1"/>
          <p:cNvSpPr/>
          <p:nvPr/>
        </p:nvSpPr>
        <p:spPr>
          <a:xfrm>
            <a:off x="2186609" y="752396"/>
            <a:ext cx="1033670" cy="3673035"/>
          </a:xfrm>
          <a:prstGeom prst="lef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GB">
              <a:ln>
                <a:solidFill>
                  <a:prstClr val="black"/>
                </a:solidFill>
              </a:ln>
              <a:solidFill>
                <a:prstClr val="black"/>
              </a:solidFill>
            </a:endParaRPr>
          </a:p>
        </p:txBody>
      </p:sp>
      <p:sp>
        <p:nvSpPr>
          <p:cNvPr id="3" name="TextBox 2"/>
          <p:cNvSpPr txBox="1"/>
          <p:nvPr/>
        </p:nvSpPr>
        <p:spPr>
          <a:xfrm>
            <a:off x="516156" y="2094736"/>
            <a:ext cx="1570383" cy="1077218"/>
          </a:xfrm>
          <a:prstGeom prst="rect">
            <a:avLst/>
          </a:prstGeom>
          <a:noFill/>
        </p:spPr>
        <p:txBody>
          <a:bodyPr wrap="square" rtlCol="0">
            <a:spAutoFit/>
          </a:bodyPr>
          <a:lstStyle/>
          <a:p>
            <a:r>
              <a:rPr lang="en-GB" sz="3200" dirty="0">
                <a:solidFill>
                  <a:prstClr val="black"/>
                </a:solidFill>
              </a:rPr>
              <a:t>Picture length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417" y="752396"/>
            <a:ext cx="5744377" cy="377242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873765007"/>
              </p:ext>
            </p:extLst>
          </p:nvPr>
        </p:nvGraphicFramePr>
        <p:xfrm>
          <a:off x="3439466" y="4524822"/>
          <a:ext cx="5706277" cy="956491"/>
        </p:xfrm>
        <a:graphic>
          <a:graphicData uri="http://schemas.openxmlformats.org/drawingml/2006/table">
            <a:tbl>
              <a:tblPr>
                <a:tableStyleId>{793D81CF-94F2-401A-BA57-92F5A7B2D0C5}</a:tableStyleId>
              </a:tblPr>
              <a:tblGrid>
                <a:gridCol w="5706277">
                  <a:extLst>
                    <a:ext uri="{9D8B030D-6E8A-4147-A177-3AD203B41FA5}">
                      <a16:colId xmlns:a16="http://schemas.microsoft.com/office/drawing/2014/main" val="20000"/>
                    </a:ext>
                  </a:extLst>
                </a:gridCol>
              </a:tblGrid>
              <a:tr h="956491">
                <a:tc>
                  <a:txBody>
                    <a:bodyPr/>
                    <a:lstStyle/>
                    <a:p>
                      <a:pPr algn="ctr">
                        <a:lnSpc>
                          <a:spcPct val="150000"/>
                        </a:lnSpc>
                      </a:pPr>
                      <a:r>
                        <a:rPr lang="en-GB" sz="2800" dirty="0">
                          <a:latin typeface="Arial" panose="020B0604020202020204" pitchFamily="34" charset="0"/>
                          <a:cs typeface="Arial" panose="020B0604020202020204" pitchFamily="34" charset="0"/>
                        </a:rPr>
                        <a:t>Secret</a:t>
                      </a:r>
                      <a:r>
                        <a:rPr lang="en-GB" sz="2800" baseline="0" dirty="0">
                          <a:latin typeface="Arial" panose="020B0604020202020204" pitchFamily="34" charset="0"/>
                          <a:cs typeface="Arial" panose="020B0604020202020204" pitchFamily="34" charset="0"/>
                        </a:rPr>
                        <a:t> Info</a:t>
                      </a:r>
                      <a:endParaRPr lang="en-GB" sz="2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bl>
          </a:graphicData>
        </a:graphic>
      </p:graphicFrame>
      <p:cxnSp>
        <p:nvCxnSpPr>
          <p:cNvPr id="9" name="Straight Connector 8"/>
          <p:cNvCxnSpPr/>
          <p:nvPr/>
        </p:nvCxnSpPr>
        <p:spPr>
          <a:xfrm>
            <a:off x="3439466" y="752396"/>
            <a:ext cx="5706277" cy="3772426"/>
          </a:xfrm>
          <a:prstGeom prst="line">
            <a:avLst/>
          </a:prstGeom>
          <a:ln w="57150">
            <a:solidFill>
              <a:srgbClr val="FF0000"/>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09899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8318139" y="1302390"/>
            <a:ext cx="1880754" cy="523220"/>
          </a:xfrm>
          <a:prstGeom prst="rect">
            <a:avLst/>
          </a:prstGeom>
          <a:noFill/>
        </p:spPr>
        <p:txBody>
          <a:bodyPr wrap="square" rtlCol="0">
            <a:spAutoFit/>
          </a:bodyPr>
          <a:lstStyle/>
          <a:p>
            <a:r>
              <a:rPr lang="en-GB" sz="2800" dirty="0">
                <a:solidFill>
                  <a:schemeClr val="bg1"/>
                </a:solidFill>
              </a:rPr>
              <a:t>Encrypted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453" y="1825610"/>
            <a:ext cx="2538127" cy="24971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9117" y="622978"/>
            <a:ext cx="6118043" cy="4902449"/>
          </a:xfrm>
          <a:prstGeom prst="rect">
            <a:avLst/>
          </a:prstGeom>
        </p:spPr>
      </p:pic>
      <p:sp>
        <p:nvSpPr>
          <p:cNvPr id="5" name="Rectangle 4"/>
          <p:cNvSpPr/>
          <p:nvPr/>
        </p:nvSpPr>
        <p:spPr>
          <a:xfrm>
            <a:off x="1021097" y="2836707"/>
            <a:ext cx="3135858" cy="923330"/>
          </a:xfrm>
          <a:prstGeom prst="rect">
            <a:avLst/>
          </a:prstGeom>
          <a:noFill/>
        </p:spPr>
        <p:txBody>
          <a:bodyPr wrap="none" lIns="91440" tIns="45720" rIns="91440" bIns="45720">
            <a:spAutoFit/>
          </a:bodyPr>
          <a:lstStyle/>
          <a:p>
            <a:pPr algn="ctr"/>
            <a:r>
              <a:rPr lang="en-US" sz="5400" dirty="0">
                <a:ln w="0"/>
                <a:solidFill>
                  <a:prstClr val="black"/>
                </a:solidFill>
                <a:effectLst>
                  <a:outerShdw blurRad="38100" dist="19050" dir="2700000" algn="tl" rotWithShape="0">
                    <a:prstClr val="black">
                      <a:alpha val="40000"/>
                    </a:prstClr>
                  </a:outerShdw>
                </a:effectLst>
              </a:rPr>
              <a:t>Recovered</a:t>
            </a:r>
          </a:p>
        </p:txBody>
      </p:sp>
      <p:cxnSp>
        <p:nvCxnSpPr>
          <p:cNvPr id="3" name="Straight Connector 2"/>
          <p:cNvCxnSpPr/>
          <p:nvPr/>
        </p:nvCxnSpPr>
        <p:spPr>
          <a:xfrm>
            <a:off x="1021097" y="415670"/>
            <a:ext cx="4301066" cy="53170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8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36914 -0.00509 L -1.66667E-6 1.85185E-6 " pathEditMode="relative" rAng="0" ptsTypes="AA">
                                      <p:cBhvr>
                                        <p:cTn id="6" dur="2000" spd="-100000" fill="hold"/>
                                        <p:tgtEl>
                                          <p:spTgt spid="8"/>
                                        </p:tgtEl>
                                        <p:attrNameLst>
                                          <p:attrName>ppt_x</p:attrName>
                                          <p:attrName>ppt_y</p:attrName>
                                        </p:attrNameLst>
                                      </p:cBhvr>
                                      <p:rCtr x="18451" y="25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par>
                          <p:cTn id="17" fill="hold">
                            <p:stCondLst>
                              <p:cond delay="0"/>
                            </p:stCondLst>
                            <p:childTnLst>
                              <p:par>
                                <p:cTn id="18" presetID="63" presetClass="path" presetSubtype="0" accel="50000" decel="50000" fill="hold" nodeType="afterEffect">
                                  <p:stCondLst>
                                    <p:cond delay="0"/>
                                  </p:stCondLst>
                                  <p:childTnLst>
                                    <p:animMotion origin="layout" path="M -0.25 -3.7037E-7 L -4.58333E-6 -3.7037E-7 " pathEditMode="relative" rAng="0" ptsTypes="AA">
                                      <p:cBhvr>
                                        <p:cTn id="19" dur="2000" spd="-100000" fill="hold"/>
                                        <p:tgtEl>
                                          <p:spTgt spid="6"/>
                                        </p:tgtEl>
                                        <p:attrNameLst>
                                          <p:attrName>ppt_x</p:attrName>
                                          <p:attrName>ppt_y</p:attrName>
                                        </p:attrNameLst>
                                      </p:cBhvr>
                                      <p:rCtr x="12500" y="0"/>
                                    </p:animMotion>
                                  </p:childTnLst>
                                </p:cTn>
                              </p:par>
                              <p:par>
                                <p:cTn id="20" presetID="35" presetClass="path" presetSubtype="0" accel="50000" decel="50000" fill="hold" grpId="0" nodeType="withEffect">
                                  <p:stCondLst>
                                    <p:cond delay="0"/>
                                  </p:stCondLst>
                                  <p:childTnLst>
                                    <p:animMotion origin="layout" path="M 0 0 L -0.25 0 E" pathEditMode="relative" ptsTypes="">
                                      <p:cBhvr>
                                        <p:cTn id="21" dur="2000" fill="hold"/>
                                        <p:tgtEl>
                                          <p:spTgt spid="7"/>
                                        </p:tgtEl>
                                        <p:attrNameLst>
                                          <p:attrName>ppt_x</p:attrName>
                                          <p:attrName>ppt_y</p:attrName>
                                        </p:attrNameLst>
                                      </p:cBhvr>
                                    </p:animMotion>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Contents</a:t>
            </a:r>
          </a:p>
        </p:txBody>
      </p:sp>
      <p:sp>
        <p:nvSpPr>
          <p:cNvPr id="3" name="Content Placeholder 2"/>
          <p:cNvSpPr>
            <a:spLocks noGrp="1"/>
          </p:cNvSpPr>
          <p:nvPr>
            <p:ph idx="1"/>
          </p:nvPr>
        </p:nvSpPr>
        <p:spPr/>
        <p:txBody>
          <a:bodyPr>
            <a:normAutofit/>
          </a:bodyPr>
          <a:lstStyle/>
          <a:p>
            <a:r>
              <a:rPr lang="en-GB" sz="2400" dirty="0"/>
              <a:t>Aim of the project</a:t>
            </a:r>
          </a:p>
          <a:p>
            <a:r>
              <a:rPr lang="en-GB" sz="2400" dirty="0"/>
              <a:t>Raspberry Pi and Java code</a:t>
            </a:r>
          </a:p>
          <a:p>
            <a:r>
              <a:rPr lang="en-GB" sz="2400" dirty="0"/>
              <a:t>Explanation</a:t>
            </a:r>
          </a:p>
          <a:p>
            <a:r>
              <a:rPr lang="en-GB" sz="2400" dirty="0"/>
              <a:t>Demonstration</a:t>
            </a:r>
          </a:p>
          <a:p>
            <a:r>
              <a:rPr lang="en-GB" sz="2400" dirty="0"/>
              <a:t>Evaluation and Further Directions</a:t>
            </a:r>
          </a:p>
        </p:txBody>
      </p:sp>
    </p:spTree>
    <p:extLst>
      <p:ext uri="{BB962C8B-B14F-4D97-AF65-F5344CB8AC3E}">
        <p14:creationId xmlns:p14="http://schemas.microsoft.com/office/powerpoint/2010/main" val="48904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858" y="2736979"/>
            <a:ext cx="3556454" cy="1456267"/>
          </a:xfrm>
        </p:spPr>
        <p:txBody>
          <a:bodyPr>
            <a:normAutofit/>
          </a:bodyPr>
          <a:lstStyle/>
          <a:p>
            <a:r>
              <a:rPr lang="en-GB" sz="4400" dirty="0"/>
              <a:t>Decryption</a:t>
            </a:r>
          </a:p>
        </p:txBody>
      </p:sp>
    </p:spTree>
    <p:extLst>
      <p:ext uri="{BB962C8B-B14F-4D97-AF65-F5344CB8AC3E}">
        <p14:creationId xmlns:p14="http://schemas.microsoft.com/office/powerpoint/2010/main" val="281444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646" y="1285875"/>
            <a:ext cx="9364382" cy="4410691"/>
          </a:xfrm>
          <a:prstGeom prst="rect">
            <a:avLst/>
          </a:prstGeom>
        </p:spPr>
      </p:pic>
      <p:sp>
        <p:nvSpPr>
          <p:cNvPr id="2" name="TextBox 1"/>
          <p:cNvSpPr txBox="1"/>
          <p:nvPr/>
        </p:nvSpPr>
        <p:spPr>
          <a:xfrm>
            <a:off x="247738" y="1876425"/>
            <a:ext cx="1914925" cy="2369880"/>
          </a:xfrm>
          <a:prstGeom prst="rect">
            <a:avLst/>
          </a:prstGeom>
          <a:noFill/>
        </p:spPr>
        <p:txBody>
          <a:bodyPr wrap="square" rtlCol="0">
            <a:spAutoFit/>
          </a:bodyPr>
          <a:lstStyle/>
          <a:p>
            <a:r>
              <a:rPr lang="en-GB" sz="3600" dirty="0">
                <a:solidFill>
                  <a:prstClr val="white"/>
                </a:solidFill>
              </a:rPr>
              <a:t>2 keys:</a:t>
            </a:r>
          </a:p>
          <a:p>
            <a:endParaRPr lang="en-GB" sz="2800" dirty="0">
              <a:solidFill>
                <a:prstClr val="white"/>
              </a:solidFill>
            </a:endParaRPr>
          </a:p>
          <a:p>
            <a:r>
              <a:rPr lang="en-GB" sz="2800" dirty="0">
                <a:solidFill>
                  <a:prstClr val="white"/>
                </a:solidFill>
              </a:rPr>
              <a:t>ID</a:t>
            </a:r>
          </a:p>
          <a:p>
            <a:endParaRPr lang="en-GB" sz="2800" dirty="0">
              <a:solidFill>
                <a:prstClr val="white"/>
              </a:solidFill>
            </a:endParaRPr>
          </a:p>
          <a:p>
            <a:r>
              <a:rPr lang="en-GB" sz="2800" dirty="0">
                <a:solidFill>
                  <a:prstClr val="white"/>
                </a:solidFill>
              </a:rPr>
              <a:t>PASSWORD</a:t>
            </a:r>
          </a:p>
        </p:txBody>
      </p:sp>
    </p:spTree>
    <p:extLst>
      <p:ext uri="{BB962C8B-B14F-4D97-AF65-F5344CB8AC3E}">
        <p14:creationId xmlns:p14="http://schemas.microsoft.com/office/powerpoint/2010/main" val="1570960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Least significant bit</a:t>
            </a:r>
          </a:p>
        </p:txBody>
      </p:sp>
      <p:sp>
        <p:nvSpPr>
          <p:cNvPr id="3" name="Content Placeholder 2"/>
          <p:cNvSpPr>
            <a:spLocks noGrp="1"/>
          </p:cNvSpPr>
          <p:nvPr>
            <p:ph idx="1"/>
          </p:nvPr>
        </p:nvSpPr>
        <p:spPr/>
        <p:txBody>
          <a:bodyPr vert="horz" lIns="91440" tIns="45720" rIns="91440" bIns="45720" rtlCol="0" anchor="t">
            <a:normAutofit/>
          </a:bodyPr>
          <a:lstStyle/>
          <a:p>
            <a:r>
              <a:rPr lang="en-US" sz="2400" dirty="0"/>
              <a:t>Picture Size Manipulation</a:t>
            </a:r>
          </a:p>
          <a:p>
            <a:endParaRPr lang="en-US" dirty="0"/>
          </a:p>
        </p:txBody>
      </p:sp>
      <p:pic>
        <p:nvPicPr>
          <p:cNvPr id="4" name="图片 4" descr="Final Report Figure 1.4.PNG"/>
          <p:cNvPicPr>
            <a:picLocks noChangeAspect="1"/>
          </p:cNvPicPr>
          <p:nvPr/>
        </p:nvPicPr>
        <p:blipFill>
          <a:blip r:embed="rId3"/>
          <a:stretch>
            <a:fillRect/>
          </a:stretch>
        </p:blipFill>
        <p:spPr>
          <a:xfrm>
            <a:off x="461595" y="3248026"/>
            <a:ext cx="5583899" cy="2971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7" descr="Final Report Figure 1.5.PNG"/>
          <p:cNvPicPr>
            <a:picLocks noChangeAspect="1"/>
          </p:cNvPicPr>
          <p:nvPr/>
        </p:nvPicPr>
        <p:blipFill>
          <a:blip r:embed="rId4"/>
          <a:stretch>
            <a:fillRect/>
          </a:stretch>
        </p:blipFill>
        <p:spPr>
          <a:xfrm>
            <a:off x="6227591" y="3256819"/>
            <a:ext cx="5563199" cy="2962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7"/>
          <p:cNvSpPr/>
          <p:nvPr/>
        </p:nvSpPr>
        <p:spPr>
          <a:xfrm>
            <a:off x="1665514" y="3492286"/>
            <a:ext cx="4379980" cy="272687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7153003" y="3410976"/>
            <a:ext cx="4637787" cy="264522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eenfoot:  Method Call"/>
          <p:cNvPicPr>
            <a:picLocks noChangeAspect="1"/>
          </p:cNvPicPr>
          <p:nvPr/>
        </p:nvPicPr>
        <p:blipFill rotWithShape="1">
          <a:blip r:embed="rId7">
            <a:extLst>
              <a:ext uri="{28A0092B-C50C-407E-A947-70E740481C1C}">
                <a14:useLocalDpi xmlns:a14="http://schemas.microsoft.com/office/drawing/2010/main" val="0"/>
              </a:ext>
            </a:extLst>
          </a:blip>
          <a:srcRect l="2869" t="10141" r="2195" b="3670"/>
          <a:stretch/>
        </p:blipFill>
        <p:spPr>
          <a:xfrm>
            <a:off x="6227591" y="329913"/>
            <a:ext cx="4312228" cy="2763954"/>
          </a:xfrm>
          <a:prstGeom prst="rect">
            <a:avLst/>
          </a:prstGeom>
        </p:spPr>
      </p:pic>
    </p:spTree>
    <p:extLst>
      <p:ext uri="{BB962C8B-B14F-4D97-AF65-F5344CB8AC3E}">
        <p14:creationId xmlns:p14="http://schemas.microsoft.com/office/powerpoint/2010/main" val="290903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01871"/>
            <a:ext cx="10131425" cy="1456267"/>
          </a:xfrm>
        </p:spPr>
        <p:txBody>
          <a:bodyPr>
            <a:normAutofit/>
          </a:bodyPr>
          <a:lstStyle/>
          <a:p>
            <a:r>
              <a:rPr lang="en-US" sz="4000" dirty="0">
                <a:solidFill>
                  <a:srgbClr val="FFFFFF"/>
                </a:solidFill>
                <a:latin typeface="Calibri Light"/>
              </a:rPr>
              <a:t>Unexpected</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sz="2000" dirty="0"/>
              <a:t>Failed Encryption</a:t>
            </a:r>
          </a:p>
          <a:p>
            <a:r>
              <a:rPr lang="en-US" dirty="0"/>
              <a:t>Universal Code</a:t>
            </a:r>
          </a:p>
          <a:p>
            <a:pPr lvl="1"/>
            <a:r>
              <a:rPr lang="en-US" dirty="0"/>
              <a:t>All-round solution</a:t>
            </a:r>
          </a:p>
          <a:p>
            <a:pPr lvl="2"/>
            <a:r>
              <a:rPr lang="en-US" dirty="0"/>
              <a:t>Without compressing (zip)</a:t>
            </a:r>
          </a:p>
          <a:p>
            <a:pPr lvl="3"/>
            <a:r>
              <a:rPr lang="en-US" dirty="0"/>
              <a:t>Picture</a:t>
            </a:r>
          </a:p>
          <a:p>
            <a:pPr lvl="3"/>
            <a:r>
              <a:rPr lang="en-US" dirty="0"/>
              <a:t>Text</a:t>
            </a:r>
          </a:p>
          <a:p>
            <a:pPr lvl="3"/>
            <a:r>
              <a:rPr lang="en-US" dirty="0"/>
              <a:t>Sound</a:t>
            </a:r>
          </a:p>
          <a:p>
            <a:pPr lvl="3"/>
            <a:r>
              <a:rPr lang="en-US" dirty="0"/>
              <a:t>Video</a:t>
            </a:r>
          </a:p>
          <a:p>
            <a:pPr lvl="3"/>
            <a:r>
              <a:rPr lang="en-US" dirty="0"/>
              <a:t>Except .exe</a:t>
            </a:r>
          </a:p>
          <a:p>
            <a:pPr lvl="2"/>
            <a:r>
              <a:rPr lang="en-US" dirty="0"/>
              <a:t>Compressed</a:t>
            </a:r>
          </a:p>
          <a:p>
            <a:pPr lvl="3"/>
            <a:r>
              <a:rPr lang="en-US" dirty="0"/>
              <a:t>Any file (Literally)</a:t>
            </a:r>
          </a:p>
          <a:p>
            <a:pPr lvl="2"/>
            <a:endParaRPr lang="en-US" dirty="0"/>
          </a:p>
        </p:txBody>
      </p:sp>
    </p:spTree>
    <p:extLst>
      <p:ext uri="{BB962C8B-B14F-4D97-AF65-F5344CB8AC3E}">
        <p14:creationId xmlns:p14="http://schemas.microsoft.com/office/powerpoint/2010/main" val="12329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203" y="1771650"/>
            <a:ext cx="5986144" cy="2328863"/>
          </a:xfrm>
        </p:spPr>
        <p:txBody>
          <a:bodyPr>
            <a:normAutofit/>
          </a:bodyPr>
          <a:lstStyle/>
          <a:p>
            <a:r>
              <a:rPr lang="en-US" sz="4900" dirty="0"/>
              <a:t>Live Demonstration</a:t>
            </a:r>
            <a:endParaRPr lang="en-US" sz="4900" dirty="0">
              <a:solidFill>
                <a:srgbClr val="FFFFFF"/>
              </a:solidFill>
              <a:latin typeface="Calibri Light"/>
            </a:endParaRPr>
          </a:p>
        </p:txBody>
      </p:sp>
    </p:spTree>
    <p:extLst>
      <p:ext uri="{BB962C8B-B14F-4D97-AF65-F5344CB8AC3E}">
        <p14:creationId xmlns:p14="http://schemas.microsoft.com/office/powerpoint/2010/main" val="393494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073" y="2392680"/>
            <a:ext cx="4325112" cy="1456267"/>
          </a:xfrm>
        </p:spPr>
        <p:txBody>
          <a:bodyPr>
            <a:noAutofit/>
          </a:bodyPr>
          <a:lstStyle/>
          <a:p>
            <a:r>
              <a:rPr lang="en-GB" sz="6000" dirty="0">
                <a:solidFill>
                  <a:schemeClr val="tx1">
                    <a:lumMod val="95000"/>
                  </a:schemeClr>
                </a:solidFill>
                <a:hlinkClick r:id="rId2"/>
              </a:rPr>
              <a:t>Application</a:t>
            </a:r>
            <a:endParaRPr lang="en-GB" sz="6000" dirty="0">
              <a:solidFill>
                <a:schemeClr val="tx1">
                  <a:lumMod val="95000"/>
                </a:schemeClr>
              </a:solidFill>
            </a:endParaRPr>
          </a:p>
        </p:txBody>
      </p:sp>
    </p:spTree>
    <p:extLst>
      <p:ext uri="{BB962C8B-B14F-4D97-AF65-F5344CB8AC3E}">
        <p14:creationId xmlns:p14="http://schemas.microsoft.com/office/powerpoint/2010/main" val="351966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180500"/>
            <a:ext cx="11700427" cy="1789458"/>
          </a:xfrm>
        </p:spPr>
        <p:txBody>
          <a:bodyPr>
            <a:noAutofit/>
          </a:bodyPr>
          <a:lstStyle/>
          <a:p>
            <a:pPr algn="ctr"/>
            <a:r>
              <a:rPr lang="en-US" sz="4400" dirty="0"/>
              <a:t>Improvements</a:t>
            </a:r>
          </a:p>
        </p:txBody>
      </p:sp>
      <p:sp>
        <p:nvSpPr>
          <p:cNvPr id="6" name="Content Placeholder 5"/>
          <p:cNvSpPr>
            <a:spLocks noGrp="1"/>
          </p:cNvSpPr>
          <p:nvPr>
            <p:ph idx="1"/>
          </p:nvPr>
        </p:nvSpPr>
        <p:spPr>
          <a:xfrm>
            <a:off x="276225" y="1075229"/>
            <a:ext cx="9904445" cy="4752484"/>
          </a:xfrm>
        </p:spPr>
        <p:txBody>
          <a:bodyPr tIns="1800000">
            <a:normAutofit/>
          </a:bodyPr>
          <a:lstStyle/>
          <a:p>
            <a:r>
              <a:rPr lang="en-US" sz="3200" dirty="0"/>
              <a:t>More secured encryption method</a:t>
            </a:r>
          </a:p>
          <a:p>
            <a:endParaRPr lang="en-US" sz="3200" dirty="0">
              <a:latin typeface="Calibri"/>
            </a:endParaRPr>
          </a:p>
          <a:p>
            <a:endParaRPr lang="en-US" sz="3200" dirty="0">
              <a:latin typeface="Calibri"/>
            </a:endParaRPr>
          </a:p>
          <a:p>
            <a:r>
              <a:rPr lang="en-US" sz="3200" dirty="0"/>
              <a:t>Choosing pictures (HD)</a:t>
            </a:r>
          </a:p>
          <a:p>
            <a:endParaRPr lang="en-US" sz="2800" dirty="0"/>
          </a:p>
          <a:p>
            <a:endParaRPr lang="en-US" sz="2800" dirty="0"/>
          </a:p>
          <a:p>
            <a:endParaRPr lang="en-US" dirty="0"/>
          </a:p>
          <a:p>
            <a:endParaRPr lang="en-US" dirty="0"/>
          </a:p>
        </p:txBody>
      </p:sp>
    </p:spTree>
    <p:extLst>
      <p:ext uri="{BB962C8B-B14F-4D97-AF65-F5344CB8AC3E}">
        <p14:creationId xmlns:p14="http://schemas.microsoft.com/office/powerpoint/2010/main" val="2118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45" y="2724150"/>
            <a:ext cx="10131425" cy="1456267"/>
          </a:xfrm>
        </p:spPr>
        <p:txBody>
          <a:bodyPr>
            <a:normAutofit/>
          </a:bodyPr>
          <a:lstStyle/>
          <a:p>
            <a:pPr algn="ctr"/>
            <a:r>
              <a:rPr lang="en-US" sz="6000" dirty="0"/>
              <a:t>Conclusion</a:t>
            </a:r>
          </a:p>
        </p:txBody>
      </p:sp>
    </p:spTree>
    <p:extLst>
      <p:ext uri="{BB962C8B-B14F-4D97-AF65-F5344CB8AC3E}">
        <p14:creationId xmlns:p14="http://schemas.microsoft.com/office/powerpoint/2010/main" val="268000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a:t>
            </a:r>
          </a:p>
        </p:txBody>
      </p:sp>
      <p:sp>
        <p:nvSpPr>
          <p:cNvPr id="3" name="Content Placeholder 2"/>
          <p:cNvSpPr>
            <a:spLocks noGrp="1"/>
          </p:cNvSpPr>
          <p:nvPr>
            <p:ph idx="1"/>
          </p:nvPr>
        </p:nvSpPr>
        <p:spPr>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lnSpcReduction="10000"/>
          </a:bodyPr>
          <a:lstStyle/>
          <a:p>
            <a:r>
              <a:rPr lang="en-US" sz="2400" dirty="0">
                <a:solidFill>
                  <a:srgbClr val="FFFFFF"/>
                </a:solidFill>
                <a:latin typeface="Century Gothic"/>
              </a:rPr>
              <a:t>Part 1</a:t>
            </a:r>
          </a:p>
          <a:p>
            <a:pPr lvl="1"/>
            <a:r>
              <a:rPr lang="en-US" sz="2400" dirty="0">
                <a:solidFill>
                  <a:srgbClr val="FFFFFF"/>
                </a:solidFill>
                <a:latin typeface="Century Gothic"/>
              </a:rPr>
              <a:t>Low bit hiding/Bit wise operation</a:t>
            </a:r>
          </a:p>
          <a:p>
            <a:pPr lvl="1"/>
            <a:r>
              <a:rPr lang="en-US" sz="2400" dirty="0">
                <a:solidFill>
                  <a:srgbClr val="FFFFFF"/>
                </a:solidFill>
                <a:latin typeface="Century Gothic"/>
              </a:rPr>
              <a:t>To Hide a Image</a:t>
            </a:r>
          </a:p>
          <a:p>
            <a:pPr lvl="1"/>
            <a:r>
              <a:rPr lang="en-US" sz="2400" dirty="0">
                <a:solidFill>
                  <a:srgbClr val="FFFFFF"/>
                </a:solidFill>
                <a:latin typeface="Century Gothic"/>
              </a:rPr>
              <a:t>Reconstruction</a:t>
            </a:r>
          </a:p>
          <a:p>
            <a:r>
              <a:rPr lang="en-US" sz="2400" dirty="0">
                <a:solidFill>
                  <a:srgbClr val="FFFFFF"/>
                </a:solidFill>
                <a:latin typeface="Century Gothic"/>
              </a:rPr>
              <a:t>Part 2</a:t>
            </a:r>
          </a:p>
          <a:p>
            <a:pPr lvl="1"/>
            <a:r>
              <a:rPr lang="en-US" sz="2400" dirty="0">
                <a:solidFill>
                  <a:srgbClr val="FFFFFF"/>
                </a:solidFill>
                <a:latin typeface="Century Gothic"/>
              </a:rPr>
              <a:t>Raspberry Pi</a:t>
            </a:r>
          </a:p>
          <a:p>
            <a:pPr lvl="2"/>
            <a:r>
              <a:rPr lang="en-US" sz="2400" dirty="0">
                <a:solidFill>
                  <a:srgbClr val="FFFFFF"/>
                </a:solidFill>
                <a:latin typeface="Century Gothic"/>
              </a:rPr>
              <a:t>Picture Capturing</a:t>
            </a:r>
          </a:p>
          <a:p>
            <a:pPr lvl="1"/>
            <a:r>
              <a:rPr lang="en-US" sz="2400" dirty="0">
                <a:solidFill>
                  <a:srgbClr val="FFFFFF"/>
                </a:solidFill>
                <a:latin typeface="Century Gothic"/>
              </a:rPr>
              <a:t>Combine</a:t>
            </a:r>
          </a:p>
          <a:p>
            <a:pPr marL="857250" lvl="2" indent="0">
              <a:buNone/>
            </a:pPr>
            <a:endParaRPr lang="en-US" dirty="0">
              <a:solidFill>
                <a:srgbClr val="404040"/>
              </a:solidFill>
              <a:latin typeface="Century Gothic"/>
            </a:endParaRPr>
          </a:p>
          <a:p>
            <a:pPr lvl="1"/>
            <a:endParaRPr lang="en-US" dirty="0">
              <a:solidFill>
                <a:srgbClr val="404040"/>
              </a:solidFill>
              <a:latin typeface="Century Gothic"/>
            </a:endParaRPr>
          </a:p>
          <a:p>
            <a:pPr marL="57150" indent="0">
              <a:buNone/>
            </a:pPr>
            <a:endParaRPr lang="en-US" dirty="0">
              <a:solidFill>
                <a:srgbClr val="404040"/>
              </a:solidFill>
              <a:latin typeface="Century Gothic"/>
            </a:endParaRPr>
          </a:p>
        </p:txBody>
      </p:sp>
    </p:spTree>
    <p:extLst>
      <p:ext uri="{BB962C8B-B14F-4D97-AF65-F5344CB8AC3E}">
        <p14:creationId xmlns:p14="http://schemas.microsoft.com/office/powerpoint/2010/main" val="235769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777" y="133350"/>
            <a:ext cx="10207869" cy="978507"/>
          </a:xfrm>
        </p:spPr>
        <p:txBody>
          <a:bodyPr>
            <a:noAutofit/>
          </a:bodyPr>
          <a:lstStyle/>
          <a:p>
            <a:r>
              <a:rPr lang="en-US" sz="4000" dirty="0"/>
              <a:t>Raspberry Pi Code</a:t>
            </a:r>
          </a:p>
        </p:txBody>
      </p:sp>
      <p:pic>
        <p:nvPicPr>
          <p:cNvPr id="21" name="Content Placeholder 20" descr="Raspberry Pi 2.PNG"/>
          <p:cNvPicPr>
            <a:picLocks noGrp="1" noChangeAspect="1"/>
          </p:cNvPicPr>
          <p:nvPr>
            <p:ph sz="half" idx="1"/>
          </p:nvPr>
        </p:nvPicPr>
        <p:blipFill>
          <a:blip r:embed="rId3"/>
          <a:stretch>
            <a:fillRect/>
          </a:stretch>
        </p:blipFill>
        <p:spPr>
          <a:xfrm>
            <a:off x="238125" y="1747268"/>
            <a:ext cx="8300981" cy="3552726"/>
          </a:xfrm>
        </p:spPr>
      </p:pic>
      <p:sp>
        <p:nvSpPr>
          <p:cNvPr id="12" name="Title 1"/>
          <p:cNvSpPr txBox="1">
            <a:spLocks/>
          </p:cNvSpPr>
          <p:nvPr/>
        </p:nvSpPr>
        <p:spPr>
          <a:xfrm>
            <a:off x="8681777" y="949325"/>
            <a:ext cx="3256223" cy="5168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mj-lt"/>
              <a:buAutoNum type="arabicPeriod"/>
            </a:pPr>
            <a:r>
              <a:rPr lang="en-GB" sz="2400" dirty="0">
                <a:solidFill>
                  <a:srgbClr val="FFFFFF"/>
                </a:solidFill>
                <a:latin typeface="Calibri Light"/>
              </a:rPr>
              <a:t>Library for the code</a:t>
            </a:r>
          </a:p>
          <a:p>
            <a:pPr marL="342900" indent="-342900">
              <a:buFont typeface="+mj-lt"/>
              <a:buAutoNum type="arabicPeriod"/>
            </a:pPr>
            <a:r>
              <a:rPr lang="en-GB" sz="2400" dirty="0">
                <a:solidFill>
                  <a:srgbClr val="FFFFFF"/>
                </a:solidFill>
                <a:latin typeface="Calibri Light"/>
              </a:rPr>
              <a:t>Resolution</a:t>
            </a:r>
          </a:p>
          <a:p>
            <a:pPr marL="342900" indent="-342900">
              <a:buFont typeface="+mj-lt"/>
              <a:buAutoNum type="arabicPeriod"/>
            </a:pPr>
            <a:r>
              <a:rPr lang="en-GB" sz="2400" dirty="0">
                <a:solidFill>
                  <a:srgbClr val="FFFFFF"/>
                </a:solidFill>
                <a:latin typeface="Calibri Light"/>
              </a:rPr>
              <a:t>True statement for the picture</a:t>
            </a:r>
          </a:p>
        </p:txBody>
      </p:sp>
    </p:spTree>
    <p:extLst>
      <p:ext uri="{BB962C8B-B14F-4D97-AF65-F5344CB8AC3E}">
        <p14:creationId xmlns:p14="http://schemas.microsoft.com/office/powerpoint/2010/main" val="7279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801" y="578330"/>
            <a:ext cx="10131425" cy="1456267"/>
          </a:xfrm>
        </p:spPr>
        <p:txBody>
          <a:bodyPr/>
          <a:lstStyle/>
          <a:p>
            <a:r>
              <a:rPr lang="en-US" dirty="0">
                <a:latin typeface="Arial"/>
                <a:cs typeface="Arial"/>
              </a:rPr>
              <a:t>Approaches</a:t>
            </a:r>
          </a:p>
        </p:txBody>
      </p:sp>
      <p:sp>
        <p:nvSpPr>
          <p:cNvPr id="3" name="Content Placeholder 2"/>
          <p:cNvSpPr>
            <a:spLocks noGrp="1"/>
          </p:cNvSpPr>
          <p:nvPr>
            <p:ph idx="1"/>
          </p:nvPr>
        </p:nvSpPr>
        <p:spPr>
          <a:xfrm>
            <a:off x="658793" y="2475357"/>
            <a:ext cx="3308259" cy="2664709"/>
          </a:xfrm>
        </p:spPr>
        <p:txBody>
          <a:bodyPr>
            <a:normAutofit fontScale="92500" lnSpcReduction="20000"/>
          </a:bodyPr>
          <a:lstStyle/>
          <a:p>
            <a:pPr>
              <a:lnSpc>
                <a:spcPct val="150000"/>
              </a:lnSpc>
            </a:pPr>
            <a:r>
              <a:rPr lang="en-US" sz="2000" dirty="0">
                <a:latin typeface="Arial"/>
                <a:cs typeface="Arial"/>
              </a:rPr>
              <a:t>Low Bit Hiding</a:t>
            </a:r>
          </a:p>
          <a:p>
            <a:pPr>
              <a:lnSpc>
                <a:spcPct val="150000"/>
              </a:lnSpc>
            </a:pPr>
            <a:r>
              <a:rPr lang="en-US" sz="2000" dirty="0">
                <a:latin typeface="Arial"/>
                <a:cs typeface="Arial"/>
              </a:rPr>
              <a:t>Least significant bit</a:t>
            </a:r>
          </a:p>
          <a:p>
            <a:pPr>
              <a:lnSpc>
                <a:spcPct val="150000"/>
              </a:lnSpc>
            </a:pPr>
            <a:r>
              <a:rPr lang="en-US" sz="2000" dirty="0">
                <a:solidFill>
                  <a:srgbClr val="FFFFFF"/>
                </a:solidFill>
                <a:latin typeface="Arial"/>
                <a:cs typeface="Arial"/>
              </a:rPr>
              <a:t>Randomizing</a:t>
            </a:r>
          </a:p>
          <a:p>
            <a:pPr>
              <a:lnSpc>
                <a:spcPct val="150000"/>
              </a:lnSpc>
            </a:pPr>
            <a:r>
              <a:rPr lang="en-US" sz="2000" dirty="0">
                <a:latin typeface="Arial"/>
                <a:cs typeface="Arial"/>
              </a:rPr>
              <a:t>Encryption</a:t>
            </a:r>
          </a:p>
          <a:p>
            <a:pPr>
              <a:lnSpc>
                <a:spcPct val="150000"/>
              </a:lnSpc>
            </a:pPr>
            <a:r>
              <a:rPr lang="en-US" sz="2000" dirty="0">
                <a:latin typeface="Arial"/>
                <a:cs typeface="Arial"/>
              </a:rPr>
              <a:t>File Linking</a:t>
            </a:r>
          </a:p>
          <a:p>
            <a:pPr marL="0" indent="0">
              <a:lnSpc>
                <a:spcPct val="150000"/>
              </a:lnSpc>
              <a:buNone/>
            </a:pPr>
            <a:endParaRPr lang="en-US" sz="2000" dirty="0">
              <a:latin typeface="Arial"/>
              <a:cs typeface="Arial"/>
            </a:endParaRPr>
          </a:p>
        </p:txBody>
      </p:sp>
      <p:sp>
        <p:nvSpPr>
          <p:cNvPr id="4" name="Content Placeholder 2"/>
          <p:cNvSpPr txBox="1">
            <a:spLocks/>
          </p:cNvSpPr>
          <p:nvPr/>
        </p:nvSpPr>
        <p:spPr>
          <a:xfrm>
            <a:off x="4437774" y="2475357"/>
            <a:ext cx="3308259" cy="266470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Clr>
                <a:prstClr val="white"/>
              </a:buClr>
              <a:buFont typeface="Arial"/>
              <a:buNone/>
            </a:pPr>
            <a:r>
              <a:rPr lang="en-US" sz="2000" dirty="0">
                <a:solidFill>
                  <a:prstClr val="white"/>
                </a:solidFill>
                <a:latin typeface="Arial"/>
                <a:cs typeface="Arial"/>
              </a:rPr>
              <a:t>Encryption</a:t>
            </a:r>
          </a:p>
          <a:p>
            <a:pPr marL="0" indent="0" algn="ctr">
              <a:buClr>
                <a:prstClr val="white"/>
              </a:buClr>
              <a:buFont typeface="Arial"/>
              <a:buNone/>
            </a:pPr>
            <a:r>
              <a:rPr lang="en-US" sz="2000" dirty="0">
                <a:solidFill>
                  <a:srgbClr val="FFFFFF"/>
                </a:solidFill>
                <a:latin typeface="Arial"/>
                <a:cs typeface="Arial"/>
              </a:rPr>
              <a:t>+</a:t>
            </a:r>
          </a:p>
          <a:p>
            <a:pPr marL="0" indent="0" algn="ctr">
              <a:buClr>
                <a:prstClr val="white"/>
              </a:buClr>
              <a:buFont typeface="Arial"/>
              <a:buNone/>
            </a:pPr>
            <a:r>
              <a:rPr lang="en-US" sz="2000" dirty="0">
                <a:solidFill>
                  <a:prstClr val="white"/>
                </a:solidFill>
                <a:latin typeface="Arial"/>
                <a:cs typeface="Arial"/>
              </a:rPr>
              <a:t>File Linking</a:t>
            </a:r>
          </a:p>
          <a:p>
            <a:pPr marL="0" indent="0" algn="ctr">
              <a:buClr>
                <a:prstClr val="white"/>
              </a:buClr>
              <a:buFont typeface="Arial"/>
              <a:buNone/>
            </a:pPr>
            <a:r>
              <a:rPr lang="en-US" sz="2000" dirty="0">
                <a:solidFill>
                  <a:prstClr val="white"/>
                </a:solidFill>
                <a:latin typeface="Arial"/>
                <a:cs typeface="Arial"/>
              </a:rPr>
              <a:t>+</a:t>
            </a:r>
          </a:p>
          <a:p>
            <a:pPr marL="0" indent="0" algn="ctr">
              <a:buClr>
                <a:prstClr val="white"/>
              </a:buClr>
              <a:buFont typeface="Arial"/>
              <a:buNone/>
            </a:pPr>
            <a:r>
              <a:rPr lang="en-US" sz="2000" dirty="0">
                <a:solidFill>
                  <a:prstClr val="white"/>
                </a:solidFill>
                <a:latin typeface="Arial"/>
                <a:cs typeface="Arial"/>
              </a:rPr>
              <a:t>Least Significant Bit</a:t>
            </a:r>
          </a:p>
          <a:p>
            <a:pPr marL="0" indent="0" algn="ctr">
              <a:buClr>
                <a:prstClr val="white"/>
              </a:buClr>
              <a:buFont typeface="Arial"/>
              <a:buNone/>
            </a:pPr>
            <a:endParaRPr lang="en-US" sz="2000" dirty="0">
              <a:solidFill>
                <a:prstClr val="white"/>
              </a:solidFill>
              <a:latin typeface="Arial"/>
              <a:cs typeface="Arial"/>
            </a:endParaRPr>
          </a:p>
        </p:txBody>
      </p:sp>
      <p:sp>
        <p:nvSpPr>
          <p:cNvPr id="5" name="Content Placeholder 2"/>
          <p:cNvSpPr txBox="1">
            <a:spLocks/>
          </p:cNvSpPr>
          <p:nvPr/>
        </p:nvSpPr>
        <p:spPr>
          <a:xfrm>
            <a:off x="8762441" y="2202431"/>
            <a:ext cx="3308259" cy="267398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Clr>
                <a:prstClr val="white"/>
              </a:buClr>
              <a:buFont typeface="Arial"/>
              <a:buNone/>
            </a:pPr>
            <a:r>
              <a:rPr lang="en-US" sz="3600" dirty="0">
                <a:solidFill>
                  <a:prstClr val="white"/>
                </a:solidFill>
                <a:latin typeface="Arial"/>
                <a:cs typeface="Arial"/>
              </a:rPr>
              <a:t>Steganography</a:t>
            </a:r>
            <a:endParaRPr lang="en-US" sz="4000" dirty="0">
              <a:solidFill>
                <a:srgbClr val="FFFFFF"/>
              </a:solidFill>
              <a:latin typeface="Arial"/>
              <a:cs typeface="Arial"/>
            </a:endParaRPr>
          </a:p>
        </p:txBody>
      </p:sp>
      <p:sp>
        <p:nvSpPr>
          <p:cNvPr id="6" name="Arrow: Right 5"/>
          <p:cNvSpPr/>
          <p:nvPr/>
        </p:nvSpPr>
        <p:spPr>
          <a:xfrm>
            <a:off x="3504881" y="3271136"/>
            <a:ext cx="1146604" cy="5365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Arrow: Right 6"/>
          <p:cNvSpPr/>
          <p:nvPr/>
        </p:nvSpPr>
        <p:spPr>
          <a:xfrm>
            <a:off x="7430535" y="3266860"/>
            <a:ext cx="1140459" cy="54512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506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5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500"/>
                                  </p:stCondLst>
                                  <p:childTnLst>
                                    <p:set>
                                      <p:cBhvr>
                                        <p:cTn id="31" dur="1" fill="hold">
                                          <p:stCondLst>
                                            <p:cond delay="0"/>
                                          </p:stCondLst>
                                        </p:cTn>
                                        <p:tgtEl>
                                          <p:spTgt spid="4">
                                            <p:txEl>
                                              <p:pRg st="2" end="2"/>
                                            </p:txEl>
                                          </p:spTgt>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50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6742" y="2200275"/>
            <a:ext cx="4675187" cy="1455738"/>
          </a:xfrm>
        </p:spPr>
        <p:txBody>
          <a:bodyPr>
            <a:noAutofit/>
          </a:bodyPr>
          <a:lstStyle/>
          <a:p>
            <a:r>
              <a:rPr lang="en-US" sz="6000" dirty="0"/>
              <a:t>Encryption</a:t>
            </a:r>
          </a:p>
        </p:txBody>
      </p:sp>
    </p:spTree>
    <p:extLst>
      <p:ext uri="{BB962C8B-B14F-4D97-AF65-F5344CB8AC3E}">
        <p14:creationId xmlns:p14="http://schemas.microsoft.com/office/powerpoint/2010/main" val="275334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249715" y="67733"/>
            <a:ext cx="4206558" cy="1457325"/>
          </a:xfrm>
        </p:spPr>
        <p:txBody>
          <a:bodyPr>
            <a:normAutofit/>
          </a:bodyPr>
          <a:lstStyle/>
          <a:p>
            <a:r>
              <a:rPr lang="en-US" sz="4000" dirty="0"/>
              <a:t>IMAGE STRUCTURE</a:t>
            </a:r>
          </a:p>
        </p:txBody>
      </p:sp>
      <p:pic>
        <p:nvPicPr>
          <p:cNvPr id="16" name="Picture 15" descr="Stegosaurus_2.png"/>
          <p:cNvPicPr>
            <a:picLocks noChangeAspect="1"/>
          </p:cNvPicPr>
          <p:nvPr/>
        </p:nvPicPr>
        <p:blipFill>
          <a:blip r:embed="rId3"/>
          <a:stretch>
            <a:fillRect/>
          </a:stretch>
        </p:blipFill>
        <p:spPr>
          <a:xfrm>
            <a:off x="209171" y="1668753"/>
            <a:ext cx="5310370" cy="407741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73628402"/>
              </p:ext>
            </p:extLst>
          </p:nvPr>
        </p:nvGraphicFramePr>
        <p:xfrm>
          <a:off x="6993082" y="1668755"/>
          <a:ext cx="4566411" cy="4117239"/>
        </p:xfrm>
        <a:graphic>
          <a:graphicData uri="http://schemas.openxmlformats.org/drawingml/2006/table">
            <a:tbl>
              <a:tblPr>
                <a:tableStyleId>{793D81CF-94F2-401A-BA57-92F5A7B2D0C5}</a:tableStyleId>
              </a:tblPr>
              <a:tblGrid>
                <a:gridCol w="4566411">
                  <a:extLst>
                    <a:ext uri="{9D8B030D-6E8A-4147-A177-3AD203B41FA5}">
                      <a16:colId xmlns:a16="http://schemas.microsoft.com/office/drawing/2014/main" val="2957604938"/>
                    </a:ext>
                  </a:extLst>
                </a:gridCol>
              </a:tblGrid>
              <a:tr h="1099719">
                <a:tc>
                  <a:txBody>
                    <a:bodyPr/>
                    <a:lstStyle/>
                    <a:p>
                      <a:pPr lvl="3" algn="l">
                        <a:lnSpc>
                          <a:spcPct val="250000"/>
                        </a:lnSpc>
                      </a:pPr>
                      <a:r>
                        <a:rPr lang="en-US" sz="2400" dirty="0"/>
                        <a:t>File Signature</a:t>
                      </a:r>
                      <a:endParaRPr lang="en-US" sz="2800" dirty="0"/>
                    </a:p>
                  </a:txBody>
                  <a:tcPr/>
                </a:tc>
                <a:extLst>
                  <a:ext uri="{0D108BD9-81ED-4DB2-BD59-A6C34878D82A}">
                    <a16:rowId xmlns:a16="http://schemas.microsoft.com/office/drawing/2014/main" val="3748053365"/>
                  </a:ext>
                </a:extLst>
              </a:tr>
              <a:tr h="992566">
                <a:tc>
                  <a:txBody>
                    <a:bodyPr/>
                    <a:lstStyle/>
                    <a:p>
                      <a:pPr lvl="3" algn="l">
                        <a:lnSpc>
                          <a:spcPct val="250000"/>
                        </a:lnSpc>
                      </a:pPr>
                      <a:r>
                        <a:rPr lang="en-US" sz="2400" dirty="0"/>
                        <a:t>Image Header</a:t>
                      </a:r>
                      <a:endParaRPr lang="en-US" sz="2800" dirty="0"/>
                    </a:p>
                  </a:txBody>
                  <a:tcPr/>
                </a:tc>
                <a:extLst>
                  <a:ext uri="{0D108BD9-81ED-4DB2-BD59-A6C34878D82A}">
                    <a16:rowId xmlns:a16="http://schemas.microsoft.com/office/drawing/2014/main" val="2763462700"/>
                  </a:ext>
                </a:extLst>
              </a:tr>
              <a:tr h="992566">
                <a:tc>
                  <a:txBody>
                    <a:bodyPr/>
                    <a:lstStyle/>
                    <a:p>
                      <a:pPr lvl="3" algn="l">
                        <a:lnSpc>
                          <a:spcPct val="250000"/>
                        </a:lnSpc>
                      </a:pPr>
                      <a:r>
                        <a:rPr lang="en-US" sz="2400" dirty="0"/>
                        <a:t>Image Data</a:t>
                      </a:r>
                      <a:endParaRPr lang="en-US" sz="2800" dirty="0"/>
                    </a:p>
                  </a:txBody>
                  <a:tcPr/>
                </a:tc>
                <a:extLst>
                  <a:ext uri="{0D108BD9-81ED-4DB2-BD59-A6C34878D82A}">
                    <a16:rowId xmlns:a16="http://schemas.microsoft.com/office/drawing/2014/main" val="1677576635"/>
                  </a:ext>
                </a:extLst>
              </a:tr>
              <a:tr h="992566">
                <a:tc>
                  <a:txBody>
                    <a:bodyPr/>
                    <a:lstStyle/>
                    <a:p>
                      <a:pPr lvl="3" algn="l">
                        <a:lnSpc>
                          <a:spcPct val="250000"/>
                        </a:lnSpc>
                      </a:pPr>
                      <a:r>
                        <a:rPr lang="en-US" sz="2400" dirty="0"/>
                        <a:t>Image Footer</a:t>
                      </a:r>
                    </a:p>
                  </a:txBody>
                  <a:tcPr/>
                </a:tc>
                <a:extLst>
                  <a:ext uri="{0D108BD9-81ED-4DB2-BD59-A6C34878D82A}">
                    <a16:rowId xmlns:a16="http://schemas.microsoft.com/office/drawing/2014/main" val="4218994370"/>
                  </a:ext>
                </a:extLst>
              </a:tr>
            </a:tbl>
          </a:graphicData>
        </a:graphic>
      </p:graphicFrame>
      <p:sp>
        <p:nvSpPr>
          <p:cNvPr id="2" name="Right Arrow 1"/>
          <p:cNvSpPr/>
          <p:nvPr/>
        </p:nvSpPr>
        <p:spPr>
          <a:xfrm>
            <a:off x="5701136" y="3457210"/>
            <a:ext cx="1110351" cy="540328"/>
          </a:xfrm>
          <a:prstGeom prs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210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616" y="899851"/>
            <a:ext cx="9198552" cy="5187425"/>
          </a:xfrm>
          <a:prstGeom prst="rect">
            <a:avLst/>
          </a:prstGeom>
        </p:spPr>
      </p:pic>
      <p:sp>
        <p:nvSpPr>
          <p:cNvPr id="4" name="TextBox 3"/>
          <p:cNvSpPr txBox="1"/>
          <p:nvPr/>
        </p:nvSpPr>
        <p:spPr>
          <a:xfrm>
            <a:off x="224803" y="1956528"/>
            <a:ext cx="1914925" cy="2369880"/>
          </a:xfrm>
          <a:prstGeom prst="rect">
            <a:avLst/>
          </a:prstGeom>
          <a:noFill/>
        </p:spPr>
        <p:txBody>
          <a:bodyPr wrap="square" rtlCol="0">
            <a:spAutoFit/>
          </a:bodyPr>
          <a:lstStyle/>
          <a:p>
            <a:r>
              <a:rPr lang="en-GB" sz="3600" dirty="0">
                <a:solidFill>
                  <a:prstClr val="white"/>
                </a:solidFill>
              </a:rPr>
              <a:t>2 keys:</a:t>
            </a:r>
          </a:p>
          <a:p>
            <a:endParaRPr lang="en-GB" sz="2800" dirty="0">
              <a:solidFill>
                <a:prstClr val="white"/>
              </a:solidFill>
            </a:endParaRPr>
          </a:p>
          <a:p>
            <a:r>
              <a:rPr lang="en-GB" sz="2800" dirty="0">
                <a:solidFill>
                  <a:prstClr val="white"/>
                </a:solidFill>
              </a:rPr>
              <a:t>ID</a:t>
            </a:r>
          </a:p>
          <a:p>
            <a:endParaRPr lang="en-GB" sz="2800" dirty="0">
              <a:solidFill>
                <a:prstClr val="white"/>
              </a:solidFill>
            </a:endParaRPr>
          </a:p>
          <a:p>
            <a:r>
              <a:rPr lang="en-GB" sz="2800" dirty="0">
                <a:solidFill>
                  <a:prstClr val="white"/>
                </a:solidFill>
              </a:rPr>
              <a:t>PASSWORD</a:t>
            </a:r>
          </a:p>
        </p:txBody>
      </p:sp>
    </p:spTree>
    <p:extLst>
      <p:ext uri="{BB962C8B-B14F-4D97-AF65-F5344CB8AC3E}">
        <p14:creationId xmlns:p14="http://schemas.microsoft.com/office/powerpoint/2010/main" val="275751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008" y="2366079"/>
            <a:ext cx="2990088" cy="1456267"/>
          </a:xfrm>
        </p:spPr>
        <p:txBody>
          <a:bodyPr>
            <a:noAutofit/>
          </a:bodyPr>
          <a:lstStyle/>
          <a:p>
            <a:r>
              <a:rPr lang="en-GB" sz="5400" dirty="0"/>
              <a:t>Security</a:t>
            </a:r>
          </a:p>
        </p:txBody>
      </p:sp>
    </p:spTree>
    <p:extLst>
      <p:ext uri="{BB962C8B-B14F-4D97-AF65-F5344CB8AC3E}">
        <p14:creationId xmlns:p14="http://schemas.microsoft.com/office/powerpoint/2010/main" val="3255827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382</TotalTime>
  <Words>905</Words>
  <Application>Microsoft Office PowerPoint</Application>
  <PresentationFormat>Widescreen</PresentationFormat>
  <Paragraphs>168</Paragraphs>
  <Slides>27</Slides>
  <Notes>21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Celestial</vt:lpstr>
      <vt:lpstr>Steganography Project</vt:lpstr>
      <vt:lpstr>Contents</vt:lpstr>
      <vt:lpstr>Aim</vt:lpstr>
      <vt:lpstr>Raspberry Pi Code</vt:lpstr>
      <vt:lpstr>Approaches</vt:lpstr>
      <vt:lpstr>Encryption</vt:lpstr>
      <vt:lpstr>IMAGE STRUCTURE</vt:lpstr>
      <vt:lpstr>PowerPoint Presentation</vt:lpstr>
      <vt:lpstr>Security</vt:lpstr>
      <vt:lpstr>PowerPoint Presentation</vt:lpstr>
      <vt:lpstr>PowerPoint Presentation</vt:lpstr>
      <vt:lpstr>Hiding Picture</vt:lpstr>
      <vt:lpstr>PowerPoint Presentation</vt:lpstr>
      <vt:lpstr>PowerPoint Presentation</vt:lpstr>
      <vt:lpstr>PowerPoint Presentation</vt:lpstr>
      <vt:lpstr>Restoring Image</vt:lpstr>
      <vt:lpstr>PowerPoint Presentation</vt:lpstr>
      <vt:lpstr>PowerPoint Presentation</vt:lpstr>
      <vt:lpstr>PowerPoint Presentation</vt:lpstr>
      <vt:lpstr>Decryption</vt:lpstr>
      <vt:lpstr>PowerPoint Presentation</vt:lpstr>
      <vt:lpstr>Least significant bit</vt:lpstr>
      <vt:lpstr>Unexpected</vt:lpstr>
      <vt:lpstr>Live Demonstration</vt:lpstr>
      <vt:lpstr>Application</vt:lpstr>
      <vt:lpstr>Improvements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Project</dc:title>
  <dc:creator>Pratheek Ramesh</dc:creator>
  <cp:lastModifiedBy>Pratheek Ramesh</cp:lastModifiedBy>
  <cp:revision>87</cp:revision>
  <dcterms:created xsi:type="dcterms:W3CDTF">2017-03-10T11:18:32Z</dcterms:created>
  <dcterms:modified xsi:type="dcterms:W3CDTF">2017-03-30T22:59:36Z</dcterms:modified>
</cp:coreProperties>
</file>